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267" r:id="rId13"/>
    <p:sldId id="273" r:id="rId14"/>
    <p:sldId id="270" r:id="rId15"/>
    <p:sldId id="269" r:id="rId16"/>
    <p:sldId id="271" r:id="rId17"/>
    <p:sldId id="272" r:id="rId18"/>
    <p:sldId id="274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931"/>
    <a:srgbClr val="F3B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95850-DD6F-4A5B-855B-682BB5A5F025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6B6A7-CBE6-48EE-BB2A-618DEE4F28D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9212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43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007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586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301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4873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996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404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399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672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8735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208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3A315D4-FADB-4298-B17C-65AB63614CC6}" type="datetimeFigureOut">
              <a:rPr lang="uk-UA" smtClean="0"/>
              <a:t>15.10.2016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9C765A3-4C95-422B-A8B8-3978690A3B02}" type="slidenum">
              <a:rPr lang="uk-UA" smtClean="0"/>
              <a:t>‹№›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79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ihor.mohyla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2960" y="1733006"/>
            <a:ext cx="7543800" cy="149787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8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РЕАЛІЗАЦІЯ ПРИНЦИПУ «ВУЛИЦЯ ДЛЯ ВСІХ»</a:t>
            </a:r>
            <a:br>
              <a:rPr lang="uk-UA" sz="28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9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uk-UA" sz="28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uk-UA" sz="28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i="1" dirty="0">
                <a:solidFill>
                  <a:schemeClr val="tx1"/>
                </a:solidFill>
                <a:latin typeface="Arial Narrow" panose="020B0606020202030204" pitchFamily="34" charset="0"/>
              </a:rPr>
              <a:t>(на прикладі проектів реконструкції</a:t>
            </a:r>
            <a:br>
              <a:rPr lang="uk-UA" sz="2000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i="1" dirty="0">
                <a:solidFill>
                  <a:schemeClr val="tx1"/>
                </a:solidFill>
                <a:latin typeface="Arial Narrow" panose="020B0606020202030204" pitchFamily="34" charset="0"/>
              </a:rPr>
              <a:t>вул. Садової та вул. Бандери у Львові)</a:t>
            </a:r>
            <a:endParaRPr lang="uk-UA" sz="28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25038" y="4798421"/>
            <a:ext cx="7543800" cy="1173481"/>
          </a:xfr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i="1" cap="none" spc="0" dirty="0">
                <a:solidFill>
                  <a:schemeClr val="tx1"/>
                </a:solidFill>
                <a:latin typeface="Arial Narrow" panose="020B0606020202030204" pitchFamily="34" charset="0"/>
              </a:rPr>
              <a:t>Ігор Могила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i="1" cap="none" spc="0" dirty="0">
                <a:solidFill>
                  <a:schemeClr val="tx1"/>
                </a:solidFill>
                <a:latin typeface="Arial Narrow" panose="020B0606020202030204" pitchFamily="34" charset="0"/>
              </a:rPr>
              <a:t>Інститут стійких транспортних систем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i="1" cap="none" spc="0" dirty="0">
                <a:solidFill>
                  <a:schemeClr val="tx1"/>
                </a:solidFill>
                <a:latin typeface="Arial Narrow" panose="020B0606020202030204" pitchFamily="34" charset="0"/>
              </a:rPr>
              <a:t>Львівського комунального підприємства «Львівавтодор»</a:t>
            </a:r>
            <a:endParaRPr lang="uk-UA" sz="14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4798422"/>
            <a:ext cx="1173480" cy="1173480"/>
          </a:xfrm>
          <a:prstGeom prst="rect">
            <a:avLst/>
          </a:prstGeom>
        </p:spPr>
      </p:pic>
      <p:grpSp>
        <p:nvGrpSpPr>
          <p:cNvPr id="15" name="Групувати 14"/>
          <p:cNvGrpSpPr/>
          <p:nvPr/>
        </p:nvGrpSpPr>
        <p:grpSpPr>
          <a:xfrm>
            <a:off x="1878112" y="3917031"/>
            <a:ext cx="5387776" cy="402875"/>
            <a:chOff x="2078627" y="3917031"/>
            <a:chExt cx="5387776" cy="40287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0" t="1010" r="87381" b="86331"/>
            <a:stretch/>
          </p:blipFill>
          <p:spPr>
            <a:xfrm>
              <a:off x="2078627" y="3940863"/>
              <a:ext cx="269966" cy="36117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60" t="2231" r="28204" b="85110"/>
            <a:stretch/>
          </p:blipFill>
          <p:spPr>
            <a:xfrm>
              <a:off x="2642506" y="3952778"/>
              <a:ext cx="515983" cy="36117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5" t="80939" r="84193" b="7237"/>
            <a:stretch/>
          </p:blipFill>
          <p:spPr>
            <a:xfrm>
              <a:off x="3452402" y="3952778"/>
              <a:ext cx="444135" cy="337339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65" t="78432" r="56843" b="8491"/>
            <a:stretch/>
          </p:blipFill>
          <p:spPr>
            <a:xfrm>
              <a:off x="4920696" y="3917031"/>
              <a:ext cx="444135" cy="373086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73" t="78850" r="1835" b="8073"/>
            <a:stretch/>
          </p:blipFill>
          <p:spPr>
            <a:xfrm>
              <a:off x="4186549" y="3946820"/>
              <a:ext cx="444135" cy="373086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73" t="25655" r="56535" b="61268"/>
            <a:stretch/>
          </p:blipFill>
          <p:spPr>
            <a:xfrm>
              <a:off x="5654843" y="3917031"/>
              <a:ext cx="444135" cy="373086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60" t="2231" r="28204" b="85110"/>
            <a:stretch/>
          </p:blipFill>
          <p:spPr>
            <a:xfrm>
              <a:off x="6388990" y="3949470"/>
              <a:ext cx="515983" cy="361171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0" t="1010" r="87381" b="86331"/>
            <a:stretch/>
          </p:blipFill>
          <p:spPr>
            <a:xfrm>
              <a:off x="7196437" y="3917031"/>
              <a:ext cx="269966" cy="361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8855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ОСОБЛИВОСТІ  ПРОЦЕСУ ПРОЕКТУВАННЯ ВУЛИЦЬ У ЛЬВОВІ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00304"/>
            <a:ext cx="754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ІСТОРИЧНІ ПЕРЕДУМОВИ:</a:t>
            </a:r>
          </a:p>
          <a:p>
            <a:pPr>
              <a:spcAft>
                <a:spcPts val="600"/>
              </a:spcAft>
            </a:pPr>
            <a:r>
              <a:rPr lang="uk-UA" sz="1600" i="1" dirty="0">
                <a:latin typeface="Arial Narrow" panose="020B0606020202030204" pitchFamily="34" charset="0"/>
              </a:rPr>
              <a:t>2010 – 2015 рр.:	реконструкція вулиць до ЄВРО-2012 з заміною лише проїзної частини;</a:t>
            </a:r>
          </a:p>
          <a:p>
            <a:pPr>
              <a:spcAft>
                <a:spcPts val="600"/>
              </a:spcAft>
            </a:pPr>
            <a:r>
              <a:rPr lang="uk-UA" sz="1600" i="1" dirty="0">
                <a:latin typeface="Arial Narrow" panose="020B0606020202030204" pitchFamily="34" charset="0"/>
              </a:rPr>
              <a:t>2011 – 2016 рр.:	окремі проекти будівництва велосипедних доріжок;</a:t>
            </a:r>
          </a:p>
          <a:p>
            <a:pPr>
              <a:spcAft>
                <a:spcPts val="600"/>
              </a:spcAft>
            </a:pPr>
            <a:r>
              <a:rPr lang="uk-UA" sz="1600" i="1" dirty="0">
                <a:latin typeface="Arial Narrow" panose="020B0606020202030204" pitchFamily="34" charset="0"/>
              </a:rPr>
              <a:t>2013 – 2016 рр.:	окремі проекти капітального ремонту тротуарів;</a:t>
            </a:r>
          </a:p>
          <a:p>
            <a:pPr>
              <a:spcAft>
                <a:spcPts val="600"/>
              </a:spcAft>
            </a:pPr>
            <a:r>
              <a:rPr lang="uk-UA" sz="1600" i="1" dirty="0">
                <a:latin typeface="Arial Narrow" panose="020B0606020202030204" pitchFamily="34" charset="0"/>
              </a:rPr>
              <a:t>2013 – 2016 рр.:	«втискання» </a:t>
            </a:r>
            <a:r>
              <a:rPr lang="uk-UA" sz="1600" i="1" dirty="0" err="1">
                <a:latin typeface="Arial Narrow" panose="020B0606020202030204" pitchFamily="34" charset="0"/>
              </a:rPr>
              <a:t>велодоріжок</a:t>
            </a:r>
            <a:r>
              <a:rPr lang="uk-UA" sz="1600" i="1" dirty="0">
                <a:latin typeface="Arial Narrow" panose="020B0606020202030204" pitchFamily="34" charset="0"/>
              </a:rPr>
              <a:t> в проекти реконструкції вулиць.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157878"/>
            <a:ext cx="754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НАСЛІДКИ: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незадоволення мешканців неякісними проектами реконструкції вулиць;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явна перевага приватних автомобілів над іншими видами пересування;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відсутність в проекті уваги до деталей;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відсутність в проектах озеленення та елементів благоустрою.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622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ОСОБЛИВОСТІ  ПРОЦЕСУ ПРОЕКТУВАННЯ ВУЛИЦЬ У ЛЬВОВІ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502509"/>
              </p:ext>
            </p:extLst>
          </p:nvPr>
        </p:nvGraphicFramePr>
        <p:xfrm>
          <a:off x="421342" y="2020648"/>
          <a:ext cx="8301317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905">
                  <a:extLst>
                    <a:ext uri="{9D8B030D-6E8A-4147-A177-3AD203B41FA5}">
                      <a16:colId xmlns:a16="http://schemas.microsoft.com/office/drawing/2014/main" xmlns="" val="2813805434"/>
                    </a:ext>
                  </a:extLst>
                </a:gridCol>
                <a:gridCol w="2671483">
                  <a:extLst>
                    <a:ext uri="{9D8B030D-6E8A-4147-A177-3AD203B41FA5}">
                      <a16:colId xmlns:a16="http://schemas.microsoft.com/office/drawing/2014/main" xmlns="" val="2778772678"/>
                    </a:ext>
                  </a:extLst>
                </a:gridCol>
                <a:gridCol w="3827929">
                  <a:extLst>
                    <a:ext uri="{9D8B030D-6E8A-4147-A177-3AD203B41FA5}">
                      <a16:colId xmlns:a16="http://schemas.microsoft.com/office/drawing/2014/main" xmlns="" val="1417717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МОЖЛИВОСТІ ВИРІШЕННЯ</a:t>
                      </a:r>
                    </a:p>
                  </a:txBody>
                  <a:tcPr anchor="ctr">
                    <a:solidFill>
                      <a:srgbClr val="EF99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ЯК Є ЗАРАЗ</a:t>
                      </a:r>
                    </a:p>
                  </a:txBody>
                  <a:tcPr anchor="ctr">
                    <a:solidFill>
                      <a:srgbClr val="EF99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ЯК МАЄ БУТИ</a:t>
                      </a:r>
                    </a:p>
                  </a:txBody>
                  <a:tcPr anchor="ctr">
                    <a:solidFill>
                      <a:srgbClr val="EF99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59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i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людиноорієнтоване</a:t>
                      </a: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проектування вулиць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зручний і швидкий рух автомобілів</a:t>
                      </a:r>
                      <a:r>
                        <a:rPr lang="uk-UA" sz="14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в першу чергу, решта – за залишковим принципом</a:t>
                      </a:r>
                      <a:endParaRPr lang="uk-UA" sz="14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i="1" dirty="0">
                          <a:latin typeface="Arial Narrow" panose="020B0606020202030204" pitchFamily="34" charset="0"/>
                        </a:rPr>
                        <a:t>рівноправне врахування потреб усіх учасників дорожнього руху (пішоходів, велосипедистів, пасажирів громадського транспорту, водіїв вантажівок доставки, водіїв приватних авто)</a:t>
                      </a:r>
                      <a:endParaRPr lang="uk-UA" sz="14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2731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i="1" dirty="0">
                          <a:latin typeface="Arial Narrow" panose="020B0606020202030204" pitchFamily="34" charset="0"/>
                        </a:rPr>
                        <a:t>зміна «напрямку» проектування вулиці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від осі вулиці до</a:t>
                      </a:r>
                      <a:r>
                        <a:rPr lang="uk-UA" sz="14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бордюра;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4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знизу вверх (від інженерних мереж до організації руху)</a:t>
                      </a:r>
                      <a:endParaRPr lang="uk-UA" sz="14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від будинку до будинку;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зверху вниз</a:t>
                      </a:r>
                      <a:r>
                        <a:rPr lang="uk-UA" sz="14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(з функціонального зонування простору вулиці до інженерних мереж)</a:t>
                      </a:r>
                      <a:endParaRPr lang="uk-UA" sz="14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4230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i="1" dirty="0">
                          <a:latin typeface="Arial Narrow" panose="020B0606020202030204" pitchFamily="34" charset="0"/>
                        </a:rPr>
                        <a:t>введення розділу «благоустрій»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відсутність уваги до деталей, матеріалів, озеленення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врахування в</a:t>
                      </a:r>
                      <a:r>
                        <a:rPr lang="uk-UA" sz="14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проекті усіх деталей, які будуть сприйматись людиною (типи і розкладка плитки, типи дерев і кущів, дизайн вуличних меблів та опор освітлення тощо)</a:t>
                      </a:r>
                      <a:endParaRPr lang="uk-UA" sz="14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6955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i="1" dirty="0">
                          <a:latin typeface="Arial Narrow" panose="020B0606020202030204" pitchFamily="34" charset="0"/>
                        </a:rPr>
                        <a:t>залучення</a:t>
                      </a:r>
                      <a:r>
                        <a:rPr lang="uk-UA" sz="1400" i="1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uk-UA" sz="1400" i="1" dirty="0">
                          <a:latin typeface="Arial Narrow" panose="020B0606020202030204" pitchFamily="34" charset="0"/>
                        </a:rPr>
                        <a:t>мешканців до проектування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мінімальні інформаційні повідомлення</a:t>
                      </a:r>
                      <a:r>
                        <a:rPr lang="uk-UA" sz="14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в ЗМІ, формальне громадське обговорення</a:t>
                      </a:r>
                      <a:endParaRPr lang="uk-UA" sz="14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uk-UA" sz="14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листівки з описом проекту реконструкції, зустрічі</a:t>
                      </a:r>
                      <a:r>
                        <a:rPr lang="uk-UA" sz="14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з мешканцями на вулиці, залучення фокус-груп, розроблення кількох ескізних варіантів проекту</a:t>
                      </a:r>
                      <a:endParaRPr lang="uk-UA" sz="14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28738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10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МЕТА ТА ЗАВДАННЯ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ІНСТИТУТУ СТІЙКИХ ТРАНСПОРТНИХ СИСТЕМ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44706" y="2100304"/>
            <a:ext cx="699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Мета </a:t>
            </a:r>
            <a:r>
              <a:rPr lang="uk-UA" sz="1600" b="1" i="1" dirty="0" err="1">
                <a:latin typeface="Arial Narrow" panose="020B0606020202030204" pitchFamily="34" charset="0"/>
              </a:rPr>
              <a:t>ІСТС</a:t>
            </a:r>
            <a:r>
              <a:rPr lang="uk-UA" sz="1600" b="1" i="1" dirty="0">
                <a:latin typeface="Arial Narrow" panose="020B0606020202030204" pitchFamily="34" charset="0"/>
              </a:rPr>
              <a:t>:</a:t>
            </a:r>
            <a:r>
              <a:rPr lang="uk-UA" sz="1600" i="1" dirty="0">
                <a:latin typeface="Arial Narrow" panose="020B0606020202030204" pitchFamily="34" charset="0"/>
              </a:rPr>
              <a:t>	втілення сучасних підходів до проектування міських вулиць.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4706" y="3206751"/>
            <a:ext cx="702205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Завдання </a:t>
            </a:r>
            <a:r>
              <a:rPr lang="uk-UA" sz="1600" b="1" i="1" dirty="0" err="1">
                <a:latin typeface="Arial Narrow" panose="020B0606020202030204" pitchFamily="34" charset="0"/>
              </a:rPr>
              <a:t>ІСТС</a:t>
            </a:r>
            <a:r>
              <a:rPr lang="uk-UA" sz="1600" b="1" i="1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проектування розділу «Організація дорожнього руху»;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проектування розділу «Благоустрій»;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функціональне зонування простору вулиці;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розроблення ескізів та погодження технічного завдання для інших проектів реконструкції вулиць</a:t>
            </a:r>
          </a:p>
        </p:txBody>
      </p:sp>
    </p:spTree>
    <p:extLst>
      <p:ext uri="{BB962C8B-B14F-4D97-AF65-F5344CB8AC3E}">
        <p14:creationId xmlns:p14="http://schemas.microsoft.com/office/powerpoint/2010/main" val="1123603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ОСНОВНІ ЕТАПИ ПРОЦЕСУ ПРОЕКТУВАННЯ РЕКОНСТРУКЦІЇ ВУЛИЦІ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4706" y="2157883"/>
            <a:ext cx="699919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Формулювання концепції: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робоча нарада із залученням інженерних служб та структурних підрозділів;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err="1">
                <a:latin typeface="Arial Narrow" panose="020B0606020202030204" pitchFamily="34" charset="0"/>
              </a:rPr>
              <a:t>передпроектне</a:t>
            </a:r>
            <a:r>
              <a:rPr lang="uk-UA" sz="1600" i="1" dirty="0">
                <a:latin typeface="Arial Narrow" panose="020B0606020202030204" pitchFamily="34" charset="0"/>
              </a:rPr>
              <a:t> опитування мешканців;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формування попереднього технічного завдання;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погодження проекту на сесії міської ради.</a:t>
            </a:r>
          </a:p>
          <a:p>
            <a:pPr>
              <a:spcBef>
                <a:spcPts val="600"/>
              </a:spcBef>
            </a:pPr>
            <a:endParaRPr lang="uk-UA" sz="1600" b="1" i="1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Попереднє (ескізне) проектування: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розроблення не менше трьох технічно можливих варіантів проектних рішень;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обговорення варіантів з мешканцями;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обговорення варіантів з цільовими групами;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вибір найкращого варіанту;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виділення коштів на виготовлення проектно-кошторисної документації.</a:t>
            </a:r>
          </a:p>
          <a:p>
            <a:endParaRPr lang="uk-UA" sz="16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13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ОСНОВНІ ЕТАПИ ПРОЦЕСУ ПРОЕКТУВАННЯ РЕКОНСТРУКЦІЇ ВУЛИЦІ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4706" y="1862052"/>
            <a:ext cx="6999194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Розроблення робочого проекту: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виготовлення проектно-кошторисної документації;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інформування мешканців;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виділення коштів на будівництво;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проведення тендеру на виконання будівельних робіт.</a:t>
            </a:r>
          </a:p>
          <a:p>
            <a:pPr>
              <a:spcBef>
                <a:spcPts val="600"/>
              </a:spcBef>
            </a:pPr>
            <a:endParaRPr lang="uk-UA" sz="1600" b="1" i="1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Розроблення проекту організації будівництва: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складання календарного плану;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>
                <a:latin typeface="Arial Narrow" panose="020B0606020202030204" pitchFamily="34" charset="0"/>
              </a:rPr>
              <a:t>визначення черговості робіт (з чіткими часовими межами).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uk-UA" sz="1600" b="1" i="1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Будівельні роботи</a:t>
            </a:r>
            <a:r>
              <a:rPr lang="uk-UA" sz="1600" i="1" dirty="0">
                <a:latin typeface="Arial Narrow" panose="020B060602020203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uk-UA" sz="1600" b="1" i="1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uk-UA" sz="1600" b="1" i="1" dirty="0">
                <a:latin typeface="Arial Narrow" panose="020B0606020202030204" pitchFamily="34" charset="0"/>
              </a:rPr>
              <a:t>Експлуатація вулиці</a:t>
            </a:r>
            <a:r>
              <a:rPr lang="uk-UA" sz="1600" i="1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904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ОСНОВНІ ЕТАПИ ПРОЦЕСУ ПРОЕКТУВАННЯ РЕКОНСТРУКЦІЇ ВУЛИЦІ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Об'є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224951"/>
              </p:ext>
            </p:extLst>
          </p:nvPr>
        </p:nvGraphicFramePr>
        <p:xfrm>
          <a:off x="1493838" y="1733928"/>
          <a:ext cx="6157912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Visio" r:id="rId3" imgW="6158206" imgH="4394603" progId="Visio.Drawing.15">
                  <p:embed/>
                </p:oleObj>
              </mc:Choice>
              <mc:Fallback>
                <p:oleObj name="Visio" r:id="rId3" imgW="6158206" imgH="4394603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3838" y="1733928"/>
                        <a:ext cx="6157912" cy="439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9209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САДОВОЇ: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ПРОБЛЕМИ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059" t="37595" r="43129" b="20291"/>
          <a:stretch/>
        </p:blipFill>
        <p:spPr>
          <a:xfrm>
            <a:off x="800100" y="1770538"/>
            <a:ext cx="3054724" cy="2010140"/>
          </a:xfrm>
          <a:prstGeom prst="rect">
            <a:avLst/>
          </a:prstGeom>
        </p:spPr>
      </p:pic>
      <p:cxnSp>
        <p:nvCxnSpPr>
          <p:cNvPr id="8" name="Пряма сполучна лінія 7"/>
          <p:cNvCxnSpPr/>
          <p:nvPr/>
        </p:nvCxnSpPr>
        <p:spPr>
          <a:xfrm>
            <a:off x="1714500" y="3074194"/>
            <a:ext cx="195263" cy="50006"/>
          </a:xfrm>
          <a:prstGeom prst="line">
            <a:avLst/>
          </a:prstGeom>
          <a:ln w="57150" cap="rnd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17843" t="18243" r="20393" b="28959"/>
          <a:stretch/>
        </p:blipFill>
        <p:spPr>
          <a:xfrm>
            <a:off x="4572000" y="1770538"/>
            <a:ext cx="3780264" cy="20101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31506" t="31921" r="5946" b="14134"/>
          <a:stretch/>
        </p:blipFill>
        <p:spPr>
          <a:xfrm>
            <a:off x="4580365" y="4118249"/>
            <a:ext cx="3771899" cy="20235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20155" t="23201" r="29847" b="23554"/>
          <a:stretch/>
        </p:blipFill>
        <p:spPr>
          <a:xfrm>
            <a:off x="800100" y="4118249"/>
            <a:ext cx="3054724" cy="202359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0" y="1770538"/>
            <a:ext cx="3780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автомобілі в подвір’ях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1" y="4118249"/>
            <a:ext cx="30547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захист від паркування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80365" y="4118249"/>
            <a:ext cx="377189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розділювач посередині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0100" y="1770538"/>
            <a:ext cx="30547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житлова вулиця (</a:t>
            </a:r>
            <a:r>
              <a:rPr lang="en-US" sz="1400" b="1" i="1" dirty="0">
                <a:latin typeface="Arial Narrow" panose="020B0606020202030204" pitchFamily="34" charset="0"/>
              </a:rPr>
              <a:t>l = 600 </a:t>
            </a:r>
            <a:r>
              <a:rPr lang="uk-UA" sz="1400" b="1" i="1" dirty="0">
                <a:latin typeface="Arial Narrow" panose="020B0606020202030204" pitchFamily="34" charset="0"/>
              </a:rPr>
              <a:t>м)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43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095" y="286604"/>
            <a:ext cx="741381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САДОВОЇ: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ІДЕЇ ТА ПРОЕКТНІ РІШЕННЯ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" t="13730" r="9081" b="15160"/>
          <a:stretch/>
        </p:blipFill>
        <p:spPr>
          <a:xfrm>
            <a:off x="1929646" y="4091334"/>
            <a:ext cx="5284708" cy="22128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25162" y="4091334"/>
            <a:ext cx="1925178" cy="307777"/>
          </a:xfrm>
          <a:prstGeom prst="rect">
            <a:avLst/>
          </a:prstGeom>
          <a:solidFill>
            <a:srgbClr val="EF9931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підвищене перехрестя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5" t="17227" r="4947" b="15775"/>
          <a:stretch/>
        </p:blipFill>
        <p:spPr>
          <a:xfrm>
            <a:off x="4572000" y="1771115"/>
            <a:ext cx="3801036" cy="22427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" t="9382" r="16328" b="12517"/>
          <a:stretch/>
        </p:blipFill>
        <p:spPr>
          <a:xfrm>
            <a:off x="865095" y="1770538"/>
            <a:ext cx="3235215" cy="21659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65094" y="1770538"/>
            <a:ext cx="2370121" cy="523220"/>
          </a:xfrm>
          <a:prstGeom prst="rect">
            <a:avLst/>
          </a:prstGeom>
          <a:solidFill>
            <a:srgbClr val="EF993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dirty="0" err="1">
                <a:latin typeface="Arial Narrow" panose="020B0606020202030204" pitchFamily="34" charset="0"/>
              </a:rPr>
              <a:t>паркувальні</a:t>
            </a:r>
            <a:r>
              <a:rPr lang="uk-UA" sz="1400" b="1" i="1" dirty="0">
                <a:latin typeface="Arial Narrow" panose="020B0606020202030204" pitchFamily="34" charset="0"/>
              </a:rPr>
              <a:t> місця та спільна зона перед будинком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7355" y="1770538"/>
            <a:ext cx="2622176" cy="307777"/>
          </a:xfrm>
          <a:prstGeom prst="rect">
            <a:avLst/>
          </a:prstGeom>
          <a:solidFill>
            <a:srgbClr val="EF9931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uk-UA" sz="1400" b="1" i="1" dirty="0" err="1">
                <a:latin typeface="Arial Narrow" panose="020B0606020202030204" pitchFamily="34" charset="0"/>
              </a:rPr>
              <a:t>велосмуга</a:t>
            </a:r>
            <a:r>
              <a:rPr lang="uk-UA" sz="1400" b="1" i="1" dirty="0">
                <a:latin typeface="Arial Narrow" panose="020B0606020202030204" pitchFamily="34" charset="0"/>
              </a:rPr>
              <a:t> для лівого повороту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71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768" y="286604"/>
            <a:ext cx="7438465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САДОВОЇ: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ГРОМАДСЬКЕ ОБГОВОРЕННЯ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10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6"/>
          <a:stretch/>
        </p:blipFill>
        <p:spPr>
          <a:xfrm>
            <a:off x="942549" y="2199524"/>
            <a:ext cx="1632510" cy="34262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0" y="2199524"/>
            <a:ext cx="3261360" cy="342622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41"/>
          <a:stretch/>
        </p:blipFill>
        <p:spPr>
          <a:xfrm>
            <a:off x="6721341" y="2199524"/>
            <a:ext cx="1569892" cy="342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22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7" b="6177"/>
          <a:stretch/>
        </p:blipFill>
        <p:spPr>
          <a:xfrm>
            <a:off x="5129786" y="4118248"/>
            <a:ext cx="3218107" cy="21154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2" b="4812"/>
          <a:stretch/>
        </p:blipFill>
        <p:spPr>
          <a:xfrm>
            <a:off x="914632" y="4118249"/>
            <a:ext cx="3218107" cy="21154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77" y="1781346"/>
            <a:ext cx="3218688" cy="21154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32" y="1770538"/>
            <a:ext cx="3218106" cy="21370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САДОВОЇ: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РЕЗУЛЬТАТ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11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25813" y="1770538"/>
            <a:ext cx="32270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неперервність тротуару на заїзді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8016" y="4118249"/>
            <a:ext cx="30547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спільний простір перед будинком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5813" y="4118249"/>
            <a:ext cx="32354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 err="1">
                <a:latin typeface="Arial Narrow" panose="020B0606020202030204" pitchFamily="34" charset="0"/>
              </a:rPr>
              <a:t>безбар’єрний</a:t>
            </a:r>
            <a:r>
              <a:rPr lang="uk-UA" sz="1400" b="1" i="1" dirty="0">
                <a:latin typeface="Arial Narrow" panose="020B0606020202030204" pitchFamily="34" charset="0"/>
              </a:rPr>
              <a:t> вхід в будинок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633" y="1770538"/>
            <a:ext cx="321810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матеріали та озеленення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040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БАНДЕРИ: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ВУЛИЦЯ В СТРУКТУРІ ОСНОВНИХ ТРАНСПОРТНИХ ШЛЯХІВ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12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6208" r="3828" b="52930"/>
          <a:stretch/>
        </p:blipFill>
        <p:spPr>
          <a:xfrm>
            <a:off x="939053" y="1766170"/>
            <a:ext cx="7265895" cy="454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63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8" t="12778" r="7053" b="72407"/>
          <a:stretch/>
        </p:blipFill>
        <p:spPr>
          <a:xfrm>
            <a:off x="187231" y="2048300"/>
            <a:ext cx="4364412" cy="1408188"/>
          </a:xfrm>
          <a:prstGeom prst="rect">
            <a:avLst/>
          </a:prstGeom>
        </p:spPr>
      </p:pic>
      <p:sp>
        <p:nvSpPr>
          <p:cNvPr id="22" name="Прямокутник 21"/>
          <p:cNvSpPr/>
          <p:nvPr/>
        </p:nvSpPr>
        <p:spPr>
          <a:xfrm>
            <a:off x="1307820" y="2172127"/>
            <a:ext cx="3124760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БАНДЕРИ: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ОГЛЯД ВУЛИЦІ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13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" name="Групувати 7"/>
          <p:cNvGrpSpPr/>
          <p:nvPr/>
        </p:nvGrpSpPr>
        <p:grpSpPr>
          <a:xfrm>
            <a:off x="289205" y="3410575"/>
            <a:ext cx="8524876" cy="2771776"/>
            <a:chOff x="361950" y="1885949"/>
            <a:chExt cx="8524876" cy="277177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0" t="2426" r="3368" b="75988"/>
            <a:stretch/>
          </p:blipFill>
          <p:spPr>
            <a:xfrm>
              <a:off x="361950" y="1885949"/>
              <a:ext cx="8524876" cy="2771775"/>
            </a:xfrm>
            <a:prstGeom prst="rect">
              <a:avLst/>
            </a:prstGeom>
          </p:spPr>
        </p:pic>
        <p:sp>
          <p:nvSpPr>
            <p:cNvPr id="3" name="Прямокутник 2"/>
            <p:cNvSpPr/>
            <p:nvPr/>
          </p:nvSpPr>
          <p:spPr>
            <a:xfrm>
              <a:off x="4286250" y="2009775"/>
              <a:ext cx="3873731" cy="88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Прямокутник 11"/>
            <p:cNvSpPr/>
            <p:nvPr/>
          </p:nvSpPr>
          <p:spPr>
            <a:xfrm>
              <a:off x="361950" y="4010026"/>
              <a:ext cx="1266825" cy="647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800101" y="4208464"/>
              <a:ext cx="1379220" cy="4492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1" name="Групувати 10"/>
          <p:cNvGrpSpPr/>
          <p:nvPr/>
        </p:nvGrpSpPr>
        <p:grpSpPr>
          <a:xfrm>
            <a:off x="4373821" y="2121328"/>
            <a:ext cx="4459217" cy="1491289"/>
            <a:chOff x="4505325" y="4730751"/>
            <a:chExt cx="4459217" cy="1491289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" t="19227" r="5613" b="59187"/>
            <a:stretch/>
          </p:blipFill>
          <p:spPr>
            <a:xfrm>
              <a:off x="4505325" y="4730751"/>
              <a:ext cx="4459217" cy="1449868"/>
            </a:xfrm>
            <a:prstGeom prst="rect">
              <a:avLst/>
            </a:prstGeom>
          </p:spPr>
        </p:pic>
        <p:sp>
          <p:nvSpPr>
            <p:cNvPr id="9" name="Прямокутник 8"/>
            <p:cNvSpPr/>
            <p:nvPr/>
          </p:nvSpPr>
          <p:spPr>
            <a:xfrm>
              <a:off x="5391150" y="4730751"/>
              <a:ext cx="3573392" cy="85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" name="Прямокутник 19"/>
            <p:cNvSpPr/>
            <p:nvPr/>
          </p:nvSpPr>
          <p:spPr>
            <a:xfrm>
              <a:off x="5645150" y="4730751"/>
              <a:ext cx="3319392" cy="520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" name="Прямокутник 20"/>
            <p:cNvSpPr/>
            <p:nvPr/>
          </p:nvSpPr>
          <p:spPr>
            <a:xfrm>
              <a:off x="4505325" y="5876925"/>
              <a:ext cx="701675" cy="345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97749" y="1936562"/>
            <a:ext cx="4143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основні зони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73821" y="1938227"/>
            <a:ext cx="4440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громадські споруди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91597" y="3796243"/>
            <a:ext cx="3160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генеральний план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85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БАНДЕРИ: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sz="2000" b="1" i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SWOT</a:t>
            </a:r>
            <a:r>
              <a:rPr lang="en-US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-</a:t>
            </a: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АНАЛІЗ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14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280717"/>
              </p:ext>
            </p:extLst>
          </p:nvPr>
        </p:nvGraphicFramePr>
        <p:xfrm>
          <a:off x="472440" y="2209800"/>
          <a:ext cx="819912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780">
                  <a:extLst>
                    <a:ext uri="{9D8B030D-6E8A-4147-A177-3AD203B41FA5}">
                      <a16:colId xmlns:a16="http://schemas.microsoft.com/office/drawing/2014/main" xmlns="" val="2493415391"/>
                    </a:ext>
                  </a:extLst>
                </a:gridCol>
                <a:gridCol w="2049780">
                  <a:extLst>
                    <a:ext uri="{9D8B030D-6E8A-4147-A177-3AD203B41FA5}">
                      <a16:colId xmlns:a16="http://schemas.microsoft.com/office/drawing/2014/main" xmlns="" val="1597819185"/>
                    </a:ext>
                  </a:extLst>
                </a:gridCol>
                <a:gridCol w="2049780">
                  <a:extLst>
                    <a:ext uri="{9D8B030D-6E8A-4147-A177-3AD203B41FA5}">
                      <a16:colId xmlns:a16="http://schemas.microsoft.com/office/drawing/2014/main" xmlns="" val="1285979677"/>
                    </a:ext>
                  </a:extLst>
                </a:gridCol>
                <a:gridCol w="2049780">
                  <a:extLst>
                    <a:ext uri="{9D8B030D-6E8A-4147-A177-3AD203B41FA5}">
                      <a16:colId xmlns:a16="http://schemas.microsoft.com/office/drawing/2014/main" xmlns="" val="309302633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uk-UA" sz="12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СИЛЬНІ СТОРОНИ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СЛАБКІ</a:t>
                      </a:r>
                      <a:r>
                        <a:rPr lang="uk-UA" sz="12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СТОРОНИ</a:t>
                      </a:r>
                      <a:endParaRPr lang="uk-UA" sz="12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МОЖЛИВОСТІ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ЗАГРОЗИ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58325839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Функціональне та соціальне різноманіття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Неврегульоване</a:t>
                      </a:r>
                      <a:r>
                        <a:rPr lang="uk-UA" sz="10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поєднання функцій</a:t>
                      </a:r>
                      <a:endParaRPr lang="uk-UA" sz="10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Поділ простору вулиці на окремі зони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Вимагає узгодження зі всіма зацікавленими сторонами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4498664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Озеленення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Поганий стан частини дерев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Оновлення та впорядкування озеленення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Робота з деревами може викликати суспільний спротив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844063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Різні види транспорту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Неврегульоване</a:t>
                      </a:r>
                      <a:r>
                        <a:rPr lang="uk-UA" sz="10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поєднання різних видів транспорту</a:t>
                      </a:r>
                      <a:endParaRPr lang="uk-UA" sz="10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Надати пріоритет стійким видам пересування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Спротив зі сторони частини автовласників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5693749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Гарні умови для пішоходів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Паркування на тротуарах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Забезпечення комфортних шляхів для руху пішоходів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Нелегальне паркування автомобілів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504427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Гарні умови для велосипедистів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Відсутня велосипедна інфраструктура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Створення велосипедної інфраструктури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Значна інтенсивність руху пішоходів та місця великого скупчення людей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3506109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Громадські простори вздовж вулиці</a:t>
                      </a:r>
                      <a:endParaRPr lang="uk-UA" sz="10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Не всі громадські простори є комфортними для перебування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Створення комфортних громадських просторів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Виходить за межі проекту реконструкції вулиці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5799937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Цінна архітектура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Поганий стан деяких будівель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Поява сучасної архітектури на вулиці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Забудова у вільних місцях може викликати опір мешканців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0979133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uk-UA" sz="1000" i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Ідентичність різних сторін вулиці</a:t>
                      </a:r>
                      <a:endParaRPr lang="uk-UA" sz="10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Напівгромадські</a:t>
                      </a:r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простори відірвані від вулиці парканами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Відкриття</a:t>
                      </a:r>
                      <a:r>
                        <a:rPr lang="uk-UA" sz="10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uk-UA" sz="1000" i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напівгромадських</a:t>
                      </a:r>
                      <a:r>
                        <a:rPr lang="uk-UA" sz="100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просторів</a:t>
                      </a:r>
                      <a:endParaRPr lang="uk-UA" sz="10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000" i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Вимагає сприяння з боку організацій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75499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938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БАНДЕРИ: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ЕСКІЗНИЙ ВАРІАНТ 1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15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6245" r="1250" b="67615"/>
          <a:stretch/>
        </p:blipFill>
        <p:spPr>
          <a:xfrm>
            <a:off x="219914" y="4473387"/>
            <a:ext cx="8704171" cy="164950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5" b="66647"/>
          <a:stretch/>
        </p:blipFill>
        <p:spPr>
          <a:xfrm>
            <a:off x="2320689" y="2173955"/>
            <a:ext cx="4502619" cy="17570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81868" y="4165610"/>
            <a:ext cx="3780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план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1866" y="1866178"/>
            <a:ext cx="3780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поперечний профіль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589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БАНДЕРИ: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ЕСКІЗНИЙ ВАРІАНТ 2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16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38095" r="1250" b="35765"/>
          <a:stretch/>
        </p:blipFill>
        <p:spPr>
          <a:xfrm>
            <a:off x="219914" y="4473387"/>
            <a:ext cx="8704171" cy="164950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1" b="33471"/>
          <a:stretch/>
        </p:blipFill>
        <p:spPr>
          <a:xfrm>
            <a:off x="2320689" y="2173955"/>
            <a:ext cx="4502619" cy="17570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81868" y="4165610"/>
            <a:ext cx="3780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план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1866" y="1866178"/>
            <a:ext cx="3780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поперечний профіль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8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РЕКОНСТРУКЦІЯ ВУЛИЦІ БАНДЕРИ:</a:t>
            </a:r>
            <a:b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ЕСКІЗНИЙ ВАРІАНТ 3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17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70212" r="1250" b="3648"/>
          <a:stretch/>
        </p:blipFill>
        <p:spPr>
          <a:xfrm>
            <a:off x="219914" y="4473387"/>
            <a:ext cx="8704171" cy="164950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80" b="-28"/>
          <a:stretch/>
        </p:blipFill>
        <p:spPr>
          <a:xfrm>
            <a:off x="2320689" y="2173955"/>
            <a:ext cx="4502619" cy="17570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81868" y="4165610"/>
            <a:ext cx="3780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план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1866" y="1866178"/>
            <a:ext cx="3780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b="1" i="1" dirty="0">
                <a:latin typeface="Arial Narrow" panose="020B0606020202030204" pitchFamily="34" charset="0"/>
              </a:rPr>
              <a:t>поперечний профіль вулиці</a:t>
            </a:r>
            <a:endParaRPr lang="uk-UA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02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86604"/>
            <a:ext cx="7543800" cy="104580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0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ВИСНОВКИ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59981" y="6492875"/>
            <a:ext cx="984019" cy="365125"/>
          </a:xfrm>
        </p:spPr>
        <p:txBody>
          <a:bodyPr/>
          <a:lstStyle/>
          <a:p>
            <a:pPr algn="ctr"/>
            <a:fld id="{A9C765A3-4C95-422B-A8B8-3978690A3B02}" type="slidenum">
              <a:rPr lang="uk-UA" sz="1400" b="1" i="1" smtClean="0">
                <a:solidFill>
                  <a:schemeClr val="tx1"/>
                </a:solidFill>
                <a:latin typeface="Arial Narrow" panose="020B0606020202030204" pitchFamily="34" charset="0"/>
              </a:rPr>
              <a:pPr algn="ctr"/>
              <a:t>18</a:t>
            </a:fld>
            <a:endParaRPr lang="uk-UA" sz="14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100" y="1871011"/>
            <a:ext cx="75438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uk-UA" sz="1600" i="1" dirty="0">
                <a:latin typeface="Arial Narrow" panose="020B0606020202030204" pitchFamily="34" charset="0"/>
              </a:rPr>
              <a:t>Під час розроблення проектів реконструкції вулиць потрібно змінити парадигму (напрямок) проектування та враховувати потреби усіх учасників дорожнього руху.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uk-UA" sz="1600" i="1" dirty="0">
                <a:latin typeface="Arial Narrow" panose="020B0606020202030204" pitchFamily="34" charset="0"/>
              </a:rPr>
              <a:t>Деталі мають значення </a:t>
            </a:r>
            <a:r>
              <a:rPr lang="uk-UA" sz="1100" i="1" dirty="0">
                <a:latin typeface="Arial Narrow" panose="020B0606020202030204" pitchFamily="34" charset="0"/>
              </a:rPr>
              <a:t>(а не конструкція елементів підсилення колодязів телефонної каналізації)</a:t>
            </a:r>
            <a:r>
              <a:rPr lang="uk-UA" sz="1600" i="1" dirty="0">
                <a:latin typeface="Arial Narrow" panose="020B0606020202030204" pitchFamily="34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uk-UA" sz="1600" i="1" dirty="0">
                <a:latin typeface="Arial Narrow" panose="020B0606020202030204" pitchFamily="34" charset="0"/>
              </a:rPr>
              <a:t>Залучення мешканців та зацікавлених сторін до проектування дає змогу краще зрозуміти їхні потреби та забезпечує комфорт і задоволення під час експлуатації вулиці.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uk-UA" sz="1600" i="1" dirty="0">
                <a:latin typeface="Arial Narrow" panose="020B0606020202030204" pitchFamily="34" charset="0"/>
              </a:rPr>
              <a:t>Озеленення є невід’ємним елементом вулиці.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uk-UA" sz="1600" i="1" dirty="0">
                <a:latin typeface="Arial Narrow" panose="020B0606020202030204" pitchFamily="34" charset="0"/>
              </a:rPr>
              <a:t>Процес проектування і будівництва не повинен обмежуватись одним бюджетним роком.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uk-UA" sz="1600" i="1" dirty="0">
                <a:latin typeface="Arial Narrow" panose="020B0606020202030204" pitchFamily="34" charset="0"/>
              </a:rPr>
              <a:t>Технічне завдання на проектування потрібно формувати вигляді ескізного проекту.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uk-UA" sz="1600" i="1" dirty="0">
                <a:latin typeface="Arial Narrow" panose="020B0606020202030204" pitchFamily="34" charset="0"/>
              </a:rPr>
              <a:t>Вулиця є простором для всіх.</a:t>
            </a:r>
          </a:p>
        </p:txBody>
      </p:sp>
    </p:spTree>
    <p:extLst>
      <p:ext uri="{BB962C8B-B14F-4D97-AF65-F5344CB8AC3E}">
        <p14:creationId xmlns:p14="http://schemas.microsoft.com/office/powerpoint/2010/main" val="3992371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2960" y="1733006"/>
            <a:ext cx="7543800" cy="1153629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8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ДЯКУЮ ЗА УВАГУ!!!</a:t>
            </a:r>
            <a:br>
              <a:rPr lang="uk-UA" sz="2800" b="1" i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uk-UA" sz="9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uk-UA" sz="28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25038" y="4798421"/>
            <a:ext cx="7543800" cy="1173481"/>
          </a:xfr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i="1" cap="none" spc="0" dirty="0">
                <a:solidFill>
                  <a:schemeClr val="tx1"/>
                </a:solidFill>
                <a:latin typeface="Arial Narrow" panose="020B0606020202030204" pitchFamily="34" charset="0"/>
              </a:rPr>
              <a:t>Ігор Могила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i="1" cap="none" spc="0" dirty="0">
                <a:solidFill>
                  <a:schemeClr val="tx1"/>
                </a:solidFill>
                <a:latin typeface="Arial Narrow" panose="020B0606020202030204" pitchFamily="34" charset="0"/>
              </a:rPr>
              <a:t>Інститут стійких транспортних систем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i="1" cap="none" spc="0" dirty="0">
                <a:solidFill>
                  <a:schemeClr val="tx1"/>
                </a:solidFill>
                <a:latin typeface="Arial Narrow" panose="020B0606020202030204" pitchFamily="34" charset="0"/>
              </a:rPr>
              <a:t>Львівського комунального підприємства «Львівавтодор»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cap="none" spc="0" dirty="0">
                <a:solidFill>
                  <a:schemeClr val="tx1"/>
                </a:solidFill>
                <a:latin typeface="Arial Narrow" panose="020B0606020202030204" pitchFamily="34" charset="0"/>
                <a:hlinkClick r:id="rId2"/>
              </a:rPr>
              <a:t>ihor.mohyla@gmail.com</a:t>
            </a:r>
            <a:endParaRPr lang="en-US" sz="1400" i="1" cap="none" spc="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cap="none" spc="0" dirty="0">
                <a:solidFill>
                  <a:schemeClr val="tx1"/>
                </a:solidFill>
                <a:latin typeface="Arial Narrow" panose="020B0606020202030204" pitchFamily="34" charset="0"/>
              </a:rPr>
              <a:t>+38 (063) 394-60-94</a:t>
            </a:r>
            <a:endParaRPr lang="uk-UA" sz="14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4798422"/>
            <a:ext cx="1173480" cy="1173480"/>
          </a:xfrm>
          <a:prstGeom prst="rect">
            <a:avLst/>
          </a:prstGeom>
        </p:spPr>
      </p:pic>
      <p:grpSp>
        <p:nvGrpSpPr>
          <p:cNvPr id="15" name="Групувати 14"/>
          <p:cNvGrpSpPr/>
          <p:nvPr/>
        </p:nvGrpSpPr>
        <p:grpSpPr>
          <a:xfrm>
            <a:off x="1878112" y="3917031"/>
            <a:ext cx="5387776" cy="402875"/>
            <a:chOff x="2078627" y="3917031"/>
            <a:chExt cx="5387776" cy="40287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0" t="1010" r="87381" b="86331"/>
            <a:stretch/>
          </p:blipFill>
          <p:spPr>
            <a:xfrm>
              <a:off x="2078627" y="3940863"/>
              <a:ext cx="269966" cy="36117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60" t="2231" r="28204" b="85110"/>
            <a:stretch/>
          </p:blipFill>
          <p:spPr>
            <a:xfrm>
              <a:off x="2642506" y="3952778"/>
              <a:ext cx="515983" cy="36117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5" t="80939" r="84193" b="7237"/>
            <a:stretch/>
          </p:blipFill>
          <p:spPr>
            <a:xfrm>
              <a:off x="3452402" y="3952778"/>
              <a:ext cx="444135" cy="337339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65" t="78432" r="56843" b="8491"/>
            <a:stretch/>
          </p:blipFill>
          <p:spPr>
            <a:xfrm>
              <a:off x="4920696" y="3917031"/>
              <a:ext cx="444135" cy="373086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73" t="78850" r="1835" b="8073"/>
            <a:stretch/>
          </p:blipFill>
          <p:spPr>
            <a:xfrm>
              <a:off x="4186549" y="3946820"/>
              <a:ext cx="444135" cy="373086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73" t="25655" r="56535" b="61268"/>
            <a:stretch/>
          </p:blipFill>
          <p:spPr>
            <a:xfrm>
              <a:off x="5654843" y="3917031"/>
              <a:ext cx="444135" cy="373086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60" t="2231" r="28204" b="85110"/>
            <a:stretch/>
          </p:blipFill>
          <p:spPr>
            <a:xfrm>
              <a:off x="6388990" y="3949470"/>
              <a:ext cx="515983" cy="361171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0" t="1010" r="87381" b="86331"/>
            <a:stretch/>
          </p:blipFill>
          <p:spPr>
            <a:xfrm>
              <a:off x="7196437" y="3917031"/>
              <a:ext cx="269966" cy="361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119831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">
  <a:themeElements>
    <a:clrScheme name="Ретроспектива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спектив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тива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587</TotalTime>
  <Words>796</Words>
  <Application>Microsoft Office PowerPoint</Application>
  <PresentationFormat>Екран (4:3)</PresentationFormat>
  <Paragraphs>165</Paragraphs>
  <Slides>19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Ретроспектива</vt:lpstr>
      <vt:lpstr>Visio</vt:lpstr>
      <vt:lpstr>РЕАЛІЗАЦІЯ ПРИНЦИПУ «ВУЛИЦЯ ДЛЯ ВСІХ»   (на прикладі проектів реконструкції вул. Садової та вул. Бандери у Львові)</vt:lpstr>
      <vt:lpstr>ОСОБЛИВОСТІ  ПРОЦЕСУ ПРОЕКТУВАННЯ ВУЛИЦЬ У ЛЬВОВІ</vt:lpstr>
      <vt:lpstr>ОСОБЛИВОСТІ  ПРОЦЕСУ ПРОЕКТУВАННЯ ВУЛИЦЬ У ЛЬВОВІ</vt:lpstr>
      <vt:lpstr>МЕТА ТА ЗАВДАННЯ ІНСТИТУТУ СТІЙКИХ ТРАНСПОРТНИХ СИСТЕМ</vt:lpstr>
      <vt:lpstr>ОСНОВНІ ЕТАПИ ПРОЦЕСУ ПРОЕКТУВАННЯ РЕКОНСТРУКЦІЇ ВУЛИЦІ</vt:lpstr>
      <vt:lpstr>ОСНОВНІ ЕТАПИ ПРОЦЕСУ ПРОЕКТУВАННЯ РЕКОНСТРУКЦІЇ ВУЛИЦІ</vt:lpstr>
      <vt:lpstr>ОСНОВНІ ЕТАПИ ПРОЦЕСУ ПРОЕКТУВАННЯ РЕКОНСТРУКЦІЇ ВУЛИЦІ</vt:lpstr>
      <vt:lpstr>РЕКОНСТРУКЦІЯ ВУЛИЦІ САДОВОЇ: ПРОБЛЕМИ</vt:lpstr>
      <vt:lpstr>РЕКОНСТРУКЦІЯ ВУЛИЦІ САДОВОЇ: ІДЕЇ ТА ПРОЕКТНІ РІШЕННЯ</vt:lpstr>
      <vt:lpstr>РЕКОНСТРУКЦІЯ ВУЛИЦІ САДОВОЇ: ГРОМАДСЬКЕ ОБГОВОРЕННЯ</vt:lpstr>
      <vt:lpstr>РЕКОНСТРУКЦІЯ ВУЛИЦІ САДОВОЇ: РЕЗУЛЬТАТ</vt:lpstr>
      <vt:lpstr>РЕКОНСТРУКЦІЯ ВУЛИЦІ БАНДЕРИ: ВУЛИЦЯ В СТРУКТУРІ ОСНОВНИХ ТРАНСПОРТНИХ ШЛЯХІВ</vt:lpstr>
      <vt:lpstr>РЕКОНСТРУКЦІЯ ВУЛИЦІ БАНДЕРИ: ОГЛЯД ВУЛИЦІ</vt:lpstr>
      <vt:lpstr>РЕКОНСТРУКЦІЯ ВУЛИЦІ БАНДЕРИ: SWOT-АНАЛІЗ</vt:lpstr>
      <vt:lpstr>РЕКОНСТРУКЦІЯ ВУЛИЦІ БАНДЕРИ: ЕСКІЗНИЙ ВАРІАНТ 1</vt:lpstr>
      <vt:lpstr>РЕКОНСТРУКЦІЯ ВУЛИЦІ БАНДЕРИ: ЕСКІЗНИЙ ВАРІАНТ 2</vt:lpstr>
      <vt:lpstr>РЕКОНСТРУКЦІЯ ВУЛИЦІ БАНДЕРИ: ЕСКІЗНИЙ ВАРІАНТ 3</vt:lpstr>
      <vt:lpstr>ВИСНОВКИ</vt:lpstr>
      <vt:lpstr>ДЯКУЮ ЗА УВАГУ!!!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Реалізація принципу «Вулиця для всіх» на прикладі проектів реконструкції вул. Садової та вул. Бандери у Львові</dc:title>
  <dc:creator>TMC</dc:creator>
  <cp:lastModifiedBy>ігорко</cp:lastModifiedBy>
  <cp:revision>50</cp:revision>
  <dcterms:created xsi:type="dcterms:W3CDTF">2016-10-14T14:15:18Z</dcterms:created>
  <dcterms:modified xsi:type="dcterms:W3CDTF">2016-10-15T19:53:18Z</dcterms:modified>
</cp:coreProperties>
</file>