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62" r:id="rId2"/>
    <p:sldId id="257" r:id="rId3"/>
    <p:sldId id="259" r:id="rId4"/>
    <p:sldId id="260" r:id="rId5"/>
    <p:sldId id="272" r:id="rId6"/>
    <p:sldId id="273" r:id="rId7"/>
    <p:sldId id="274" r:id="rId8"/>
    <p:sldId id="270" r:id="rId9"/>
    <p:sldId id="275" r:id="rId10"/>
    <p:sldId id="269" r:id="rId11"/>
    <p:sldId id="25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3126" autoAdjust="0"/>
  </p:normalViewPr>
  <p:slideViewPr>
    <p:cSldViewPr snapToGrid="0">
      <p:cViewPr>
        <p:scale>
          <a:sx n="60" d="100"/>
          <a:sy n="60" d="100"/>
        </p:scale>
        <p:origin x="-102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ena\Documents\&#1056;&#1040;&#1041;&#1054;&#1058;&#1040;\&#1042;&#1077;&#1083;&#1086;&#1092;&#1086;&#1088;&#1091;&#1084;\&#1072;&#1085;&#1072;&#1083;&#1080;&#1079;%20&#1074;&#1077;&#1083;&#1086;&#1082;&#1086;&#1085;&#1094;&#1077;&#1087;&#1094;&#1080;&#1081;\&#1040;&#1085;&#1072;&#1083;&#1110;&#1079;%20&#1089;&#1090;&#1072;&#1085;&#1091;%20&#1089;&#1090;&#1088;&#1072;&#1090;&#1077;&#1075;&#1110;&#1095;&#1085;&#1086;&#1075;&#1086;%20&#1088;&#1086;&#1079;&#1074;&#1080;&#1090;&#1082;&#1091;%20&#1074;&#1077;&#1083;&#1086;&#1089;&#1080;&#1087;&#1077;&#1076;&#1085;&#1086;&#1075;&#1086;%20&#1088;&#1091;&#1093;&#1091;%20&#1074;%20&#1084;&#1110;&#1089;&#1090;&#1072;&#1093;%20&#1059;&#1082;&#1088;&#1072;&#1111;&#1085;&#1080;%20(&#1054;&#1090;&#1074;&#1077;&#1090;&#1099;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ena\Documents\&#1056;&#1040;&#1041;&#1054;&#1058;&#1040;\&#1042;&#1077;&#1083;&#1086;&#1092;&#1086;&#1088;&#1091;&#1084;\&#1072;&#1085;&#1072;&#1083;&#1080;&#1079;%20&#1074;&#1077;&#1083;&#1086;&#1082;&#1086;&#1085;&#1094;&#1077;&#1087;&#1094;&#1080;&#1081;\&#1040;&#1085;&#1072;&#1083;&#1110;&#1079;%20&#1089;&#1090;&#1072;&#1085;&#1091;%20&#1089;&#1090;&#1088;&#1072;&#1090;&#1077;&#1075;&#1110;&#1095;&#1085;&#1086;&#1075;&#1086;%20&#1088;&#1086;&#1079;&#1074;&#1080;&#1090;&#1082;&#1091;%20&#1074;&#1077;&#1083;&#1086;&#1089;&#1080;&#1087;&#1077;&#1076;&#1085;&#1086;&#1075;&#1086;%20&#1088;&#1091;&#1093;&#1091;%20&#1074;%20&#1084;&#1110;&#1089;&#1090;&#1072;&#1093;%20&#1059;&#1082;&#1088;&#1072;&#1111;&#1085;&#1080;%20(&#1054;&#1090;&#1074;&#1077;&#1090;&#1099;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ena\Documents\&#1056;&#1040;&#1041;&#1054;&#1058;&#1040;\&#1042;&#1077;&#1083;&#1086;&#1092;&#1086;&#1088;&#1091;&#1084;\&#1072;&#1085;&#1072;&#1083;&#1080;&#1079;%20&#1074;&#1077;&#1083;&#1086;&#1082;&#1086;&#1085;&#1094;&#1077;&#1087;&#1094;&#1080;&#1081;\&#1040;&#1085;&#1072;&#1083;&#1110;&#1079;%20&#1089;&#1090;&#1072;&#1085;&#1091;%20&#1089;&#1090;&#1088;&#1072;&#1090;&#1077;&#1075;&#1110;&#1095;&#1085;&#1086;&#1075;&#1086;%20&#1088;&#1086;&#1079;&#1074;&#1080;&#1090;&#1082;&#1091;%20&#1074;&#1077;&#1083;&#1086;&#1089;&#1080;&#1087;&#1077;&#1076;&#1085;&#1086;&#1075;&#1086;%20&#1088;&#1091;&#1093;&#1091;%20&#1074;%20&#1084;&#1110;&#1089;&#1090;&#1072;&#1093;%20&#1059;&#1082;&#1088;&#1072;&#1111;&#1085;&#1080;%20(&#1054;&#1090;&#1074;&#1077;&#1090;&#1099;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ena\Documents\&#1056;&#1040;&#1041;&#1054;&#1058;&#1040;\&#1042;&#1077;&#1083;&#1086;&#1092;&#1086;&#1088;&#1091;&#1084;\&#1072;&#1085;&#1072;&#1083;&#1080;&#1079;%20&#1074;&#1077;&#1083;&#1086;&#1082;&#1086;&#1085;&#1094;&#1077;&#1087;&#1094;&#1080;&#1081;\&#1040;&#1085;&#1072;&#1083;&#1110;&#1079;%20&#1089;&#1090;&#1072;&#1085;&#1091;%20&#1089;&#1090;&#1088;&#1072;&#1090;&#1077;&#1075;&#1110;&#1095;&#1085;&#1086;&#1075;&#1086;%20&#1088;&#1086;&#1079;&#1074;&#1080;&#1090;&#1082;&#1091;%20&#1074;&#1077;&#1083;&#1086;&#1089;&#1080;&#1087;&#1077;&#1076;&#1085;&#1086;&#1075;&#1086;%20&#1088;&#1091;&#1093;&#1091;%20&#1074;%20&#1084;&#1110;&#1089;&#1090;&#1072;&#1093;%20&#1059;&#1082;&#1088;&#1072;&#1111;&#1085;&#1080;%20(&#1054;&#1090;&#1074;&#1077;&#1090;&#1099;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ena\Documents\&#1056;&#1040;&#1041;&#1054;&#1058;&#1040;\&#1042;&#1077;&#1083;&#1086;&#1092;&#1086;&#1088;&#1091;&#1084;\&#1072;&#1085;&#1072;&#1083;&#1080;&#1079;%20&#1074;&#1077;&#1083;&#1086;&#1082;&#1086;&#1085;&#1094;&#1077;&#1087;&#1094;&#1080;&#1081;\&#1040;&#1085;&#1072;&#1083;&#1110;&#1079;%20&#1089;&#1090;&#1072;&#1085;&#1091;%20&#1089;&#1090;&#1088;&#1072;&#1090;&#1077;&#1075;&#1110;&#1095;&#1085;&#1086;&#1075;&#1086;%20&#1088;&#1086;&#1079;&#1074;&#1080;&#1090;&#1082;&#1091;%20&#1074;&#1077;&#1083;&#1086;&#1089;&#1080;&#1087;&#1077;&#1076;&#1085;&#1086;&#1075;&#1086;%20&#1088;&#1091;&#1093;&#1091;%20&#1074;%20&#1084;&#1110;&#1089;&#1090;&#1072;&#1093;%20&#1059;&#1082;&#1088;&#1072;&#1111;&#1085;&#1080;%20(&#1054;&#1090;&#1074;&#1077;&#1090;&#1099;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ena\Documents\&#1056;&#1040;&#1041;&#1054;&#1058;&#1040;\&#1042;&#1077;&#1083;&#1086;&#1092;&#1086;&#1088;&#1091;&#1084;\&#1072;&#1085;&#1072;&#1083;&#1080;&#1079;%20&#1074;&#1077;&#1083;&#1086;&#1082;&#1086;&#1085;&#1094;&#1077;&#1087;&#1094;&#1080;&#1081;\&#1040;&#1085;&#1072;&#1083;&#1110;&#1079;%20&#1089;&#1090;&#1072;&#1085;&#1091;%20&#1089;&#1090;&#1088;&#1072;&#1090;&#1077;&#1075;&#1110;&#1095;&#1085;&#1086;&#1075;&#1086;%20&#1088;&#1086;&#1079;&#1074;&#1080;&#1090;&#1082;&#1091;%20&#1074;&#1077;&#1083;&#1086;&#1089;&#1080;&#1087;&#1077;&#1076;&#1085;&#1086;&#1075;&#1086;%20&#1088;&#1091;&#1093;&#1091;%20&#1074;%20&#1084;&#1110;&#1089;&#1090;&#1072;&#1093;%20&#1059;&#1082;&#1088;&#1072;&#1111;&#1085;&#1080;%20(&#1054;&#1090;&#1074;&#1077;&#1090;&#1099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Sheet1!$C$27</c:f>
              <c:strCache>
                <c:ptCount val="1"/>
                <c:pt idx="0">
                  <c:v>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Sheet1!$B$28:$B$34</c:f>
              <c:strCache>
                <c:ptCount val="7"/>
                <c:pt idx="0">
                  <c:v>Виконання кількісних цілей</c:v>
                </c:pt>
                <c:pt idx="1">
                  <c:v>Виконання якісних цілей</c:v>
                </c:pt>
                <c:pt idx="2">
                  <c:v>Розбудова інфраструктури</c:v>
                </c:pt>
                <c:pt idx="3">
                  <c:v>Відповідність термінам виконання </c:v>
                </c:pt>
                <c:pt idx="4">
                  <c:v>Промоція велосипедного транспорту</c:v>
                </c:pt>
                <c:pt idx="5">
                  <c:v>Виконання плану фінансування </c:v>
                </c:pt>
                <c:pt idx="6">
                  <c:v>Проведення  оцінки реалізації стратегії</c:v>
                </c:pt>
              </c:strCache>
            </c:strRef>
          </c:cat>
          <c:val>
            <c:numRef>
              <c:f>Sheet1!$C$28:$C$34</c:f>
              <c:numCache>
                <c:formatCode>0%</c:formatCode>
                <c:ptCount val="7"/>
                <c:pt idx="0">
                  <c:v>0.4</c:v>
                </c:pt>
                <c:pt idx="1">
                  <c:v>0.3</c:v>
                </c:pt>
                <c:pt idx="2">
                  <c:v>0.15</c:v>
                </c:pt>
                <c:pt idx="3">
                  <c:v>0.35</c:v>
                </c:pt>
                <c:pt idx="4">
                  <c:v>0.2</c:v>
                </c:pt>
                <c:pt idx="5">
                  <c:v>0.35</c:v>
                </c:pt>
                <c:pt idx="6">
                  <c:v>0.45</c:v>
                </c:pt>
              </c:numCache>
            </c:numRef>
          </c:val>
        </c:ser>
        <c:ser>
          <c:idx val="1"/>
          <c:order val="1"/>
          <c:tx>
            <c:strRef>
              <c:f>Sheet1!$D$27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Sheet1!$B$28:$B$34</c:f>
              <c:strCache>
                <c:ptCount val="7"/>
                <c:pt idx="0">
                  <c:v>Виконання кількісних цілей</c:v>
                </c:pt>
                <c:pt idx="1">
                  <c:v>Виконання якісних цілей</c:v>
                </c:pt>
                <c:pt idx="2">
                  <c:v>Розбудова інфраструктури</c:v>
                </c:pt>
                <c:pt idx="3">
                  <c:v>Відповідність термінам виконання </c:v>
                </c:pt>
                <c:pt idx="4">
                  <c:v>Промоція велосипедного транспорту</c:v>
                </c:pt>
                <c:pt idx="5">
                  <c:v>Виконання плану фінансування </c:v>
                </c:pt>
                <c:pt idx="6">
                  <c:v>Проведення  оцінки реалізації стратегії</c:v>
                </c:pt>
              </c:strCache>
            </c:strRef>
          </c:cat>
          <c:val>
            <c:numRef>
              <c:f>Sheet1!$D$28:$D$34</c:f>
              <c:numCache>
                <c:formatCode>0%</c:formatCode>
                <c:ptCount val="7"/>
                <c:pt idx="0">
                  <c:v>0.05</c:v>
                </c:pt>
                <c:pt idx="1">
                  <c:v>0.1</c:v>
                </c:pt>
                <c:pt idx="2">
                  <c:v>0.3</c:v>
                </c:pt>
                <c:pt idx="3">
                  <c:v>0.2</c:v>
                </c:pt>
                <c:pt idx="4">
                  <c:v>0.15</c:v>
                </c:pt>
                <c:pt idx="5">
                  <c:v>0.2</c:v>
                </c:pt>
                <c:pt idx="6">
                  <c:v>0.1</c:v>
                </c:pt>
              </c:numCache>
            </c:numRef>
          </c:val>
        </c:ser>
        <c:ser>
          <c:idx val="2"/>
          <c:order val="2"/>
          <c:tx>
            <c:strRef>
              <c:f>Sheet1!$E$27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dLbl>
              <c:idx val="2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Sheet1!$B$28:$B$34</c:f>
              <c:strCache>
                <c:ptCount val="7"/>
                <c:pt idx="0">
                  <c:v>Виконання кількісних цілей</c:v>
                </c:pt>
                <c:pt idx="1">
                  <c:v>Виконання якісних цілей</c:v>
                </c:pt>
                <c:pt idx="2">
                  <c:v>Розбудова інфраструктури</c:v>
                </c:pt>
                <c:pt idx="3">
                  <c:v>Відповідність термінам виконання </c:v>
                </c:pt>
                <c:pt idx="4">
                  <c:v>Промоція велосипедного транспорту</c:v>
                </c:pt>
                <c:pt idx="5">
                  <c:v>Виконання плану фінансування </c:v>
                </c:pt>
                <c:pt idx="6">
                  <c:v>Проведення  оцінки реалізації стратегії</c:v>
                </c:pt>
              </c:strCache>
            </c:strRef>
          </c:cat>
          <c:val>
            <c:numRef>
              <c:f>Sheet1!$E$28:$E$34</c:f>
              <c:numCache>
                <c:formatCode>0%</c:formatCode>
                <c:ptCount val="7"/>
                <c:pt idx="0">
                  <c:v>0.1</c:v>
                </c:pt>
                <c:pt idx="1">
                  <c:v>0.1</c:v>
                </c:pt>
                <c:pt idx="2">
                  <c:v>0.05</c:v>
                </c:pt>
                <c:pt idx="3">
                  <c:v>0.05</c:v>
                </c:pt>
                <c:pt idx="4">
                  <c:v>0.25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Sheet1!$F$27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Sheet1!$B$28:$B$34</c:f>
              <c:strCache>
                <c:ptCount val="7"/>
                <c:pt idx="0">
                  <c:v>Виконання кількісних цілей</c:v>
                </c:pt>
                <c:pt idx="1">
                  <c:v>Виконання якісних цілей</c:v>
                </c:pt>
                <c:pt idx="2">
                  <c:v>Розбудова інфраструктури</c:v>
                </c:pt>
                <c:pt idx="3">
                  <c:v>Відповідність термінам виконання </c:v>
                </c:pt>
                <c:pt idx="4">
                  <c:v>Промоція велосипедного транспорту</c:v>
                </c:pt>
                <c:pt idx="5">
                  <c:v>Виконання плану фінансування </c:v>
                </c:pt>
                <c:pt idx="6">
                  <c:v>Проведення  оцінки реалізації стратегії</c:v>
                </c:pt>
              </c:strCache>
            </c:strRef>
          </c:cat>
          <c:val>
            <c:numRef>
              <c:f>Sheet1!$F$28:$F$34</c:f>
              <c:numCache>
                <c:formatCode>0%</c:formatCode>
                <c:ptCount val="7"/>
                <c:pt idx="0">
                  <c:v>0</c:v>
                </c:pt>
                <c:pt idx="1">
                  <c:v>0.1</c:v>
                </c:pt>
                <c:pt idx="2">
                  <c:v>0.05</c:v>
                </c:pt>
                <c:pt idx="3">
                  <c:v>0</c:v>
                </c:pt>
                <c:pt idx="4">
                  <c:v>0.1</c:v>
                </c:pt>
                <c:pt idx="5">
                  <c:v>0.05</c:v>
                </c:pt>
                <c:pt idx="6">
                  <c:v>0.05</c:v>
                </c:pt>
              </c:numCache>
            </c:numRef>
          </c:val>
        </c:ser>
        <c:ser>
          <c:idx val="4"/>
          <c:order val="4"/>
          <c:tx>
            <c:strRef>
              <c:f>Sheet1!$G$27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Sheet1!$B$28:$B$34</c:f>
              <c:strCache>
                <c:ptCount val="7"/>
                <c:pt idx="0">
                  <c:v>Виконання кількісних цілей</c:v>
                </c:pt>
                <c:pt idx="1">
                  <c:v>Виконання якісних цілей</c:v>
                </c:pt>
                <c:pt idx="2">
                  <c:v>Розбудова інфраструктури</c:v>
                </c:pt>
                <c:pt idx="3">
                  <c:v>Відповідність термінам виконання </c:v>
                </c:pt>
                <c:pt idx="4">
                  <c:v>Промоція велосипедного транспорту</c:v>
                </c:pt>
                <c:pt idx="5">
                  <c:v>Виконання плану фінансування </c:v>
                </c:pt>
                <c:pt idx="6">
                  <c:v>Проведення  оцінки реалізації стратегії</c:v>
                </c:pt>
              </c:strCache>
            </c:strRef>
          </c:cat>
          <c:val>
            <c:numRef>
              <c:f>Sheet1!$G$28:$G$34</c:f>
              <c:numCache>
                <c:formatCode>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0.05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Sheet1!$H$27</c:f>
              <c:strCache>
                <c:ptCount val="1"/>
                <c:pt idx="0">
                  <c:v>не актуально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Sheet1!$B$28:$B$34</c:f>
              <c:strCache>
                <c:ptCount val="7"/>
                <c:pt idx="0">
                  <c:v>Виконання кількісних цілей</c:v>
                </c:pt>
                <c:pt idx="1">
                  <c:v>Виконання якісних цілей</c:v>
                </c:pt>
                <c:pt idx="2">
                  <c:v>Розбудова інфраструктури</c:v>
                </c:pt>
                <c:pt idx="3">
                  <c:v>Відповідність термінам виконання </c:v>
                </c:pt>
                <c:pt idx="4">
                  <c:v>Промоція велосипедного транспорту</c:v>
                </c:pt>
                <c:pt idx="5">
                  <c:v>Виконання плану фінансування </c:v>
                </c:pt>
                <c:pt idx="6">
                  <c:v>Проведення  оцінки реалізації стратегії</c:v>
                </c:pt>
              </c:strCache>
            </c:strRef>
          </c:cat>
          <c:val>
            <c:numRef>
              <c:f>Sheet1!$H$28:$H$34</c:f>
              <c:numCache>
                <c:formatCode>0%</c:formatCode>
                <c:ptCount val="7"/>
                <c:pt idx="0">
                  <c:v>0.45</c:v>
                </c:pt>
                <c:pt idx="1">
                  <c:v>0.4</c:v>
                </c:pt>
                <c:pt idx="2">
                  <c:v>0.4</c:v>
                </c:pt>
                <c:pt idx="3">
                  <c:v>0.4</c:v>
                </c:pt>
                <c:pt idx="4">
                  <c:v>0.3</c:v>
                </c:pt>
                <c:pt idx="5">
                  <c:v>0.4</c:v>
                </c:pt>
                <c:pt idx="6">
                  <c:v>0.4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2642432"/>
        <c:axId val="82643968"/>
      </c:barChart>
      <c:catAx>
        <c:axId val="82642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2643968"/>
        <c:crosses val="autoZero"/>
        <c:auto val="1"/>
        <c:lblAlgn val="ctr"/>
        <c:lblOffset val="100"/>
        <c:noMultiLvlLbl val="0"/>
      </c:catAx>
      <c:valAx>
        <c:axId val="826439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2642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7155095155297638"/>
          <c:y val="0.89569285906882123"/>
          <c:w val="0.33882468664583443"/>
          <c:h val="8.3298772321982434E-2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2014-2016</c:v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'[Аналіз стану стратегічного розвитку велосипедного руху в містах України (Ответы).xlsx]Sheet2'!$A$1:$A$11</c:f>
              <c:strCache>
                <c:ptCount val="10"/>
                <c:pt idx="0">
                  <c:v>Велосипедна доріжка</c:v>
                </c:pt>
                <c:pt idx="1">
                  <c:v>Велосипедна смуга</c:v>
                </c:pt>
                <c:pt idx="2">
                  <c:v>Велосипедна конт-смуга</c:v>
                </c:pt>
                <c:pt idx="3">
                  <c:v>Захисна смуга</c:v>
                </c:pt>
                <c:pt idx="4">
                  <c:v>Реорганізація пішохідної зони під велопішохідну зону (з нанесенням маркування)</c:v>
                </c:pt>
                <c:pt idx="5">
                  <c:v>Реорганізація автомобільної дороги під велопішохідну зону</c:v>
                </c:pt>
                <c:pt idx="6">
                  <c:v>Створення зон/вулиць з обмеженням швидкості  руху (наприклад, максимум 40 км/год)</c:v>
                </c:pt>
                <c:pt idx="7">
                  <c:v>Реорганізація перехрестя під велосипедно-орієнтоване</c:v>
                </c:pt>
                <c:pt idx="8">
                  <c:v>Створення швидкісної велосипедної траси (спортивна інфраструктура)</c:v>
                </c:pt>
                <c:pt idx="9">
                  <c:v>Нічого з переліченого</c:v>
                </c:pt>
              </c:strCache>
            </c:strRef>
          </c:cat>
          <c:val>
            <c:numRef>
              <c:f>'[Аналіз стану стратегічного розвитку велосипедного руху в містах України (Ответы).xlsx]Sheet2'!$B$1:$B$10</c:f>
              <c:numCache>
                <c:formatCode>General</c:formatCode>
                <c:ptCount val="10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8</c:v>
                </c:pt>
              </c:numCache>
            </c:numRef>
          </c:val>
        </c:ser>
        <c:ser>
          <c:idx val="1"/>
          <c:order val="1"/>
          <c:tx>
            <c:v>2017-2018</c:v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'[Аналіз стану стратегічного розвитку велосипедного руху в містах України (Ответы).xlsx]Sheet2'!$A$1:$A$11</c:f>
              <c:strCache>
                <c:ptCount val="10"/>
                <c:pt idx="0">
                  <c:v>Велосипедна доріжка</c:v>
                </c:pt>
                <c:pt idx="1">
                  <c:v>Велосипедна смуга</c:v>
                </c:pt>
                <c:pt idx="2">
                  <c:v>Велосипедна конт-смуга</c:v>
                </c:pt>
                <c:pt idx="3">
                  <c:v>Захисна смуга</c:v>
                </c:pt>
                <c:pt idx="4">
                  <c:v>Реорганізація пішохідної зони під велопішохідну зону (з нанесенням маркування)</c:v>
                </c:pt>
                <c:pt idx="5">
                  <c:v>Реорганізація автомобільної дороги під велопішохідну зону</c:v>
                </c:pt>
                <c:pt idx="6">
                  <c:v>Створення зон/вулиць з обмеженням швидкості  руху (наприклад, максимум 40 км/год)</c:v>
                </c:pt>
                <c:pt idx="7">
                  <c:v>Реорганізація перехрестя під велосипедно-орієнтоване</c:v>
                </c:pt>
                <c:pt idx="8">
                  <c:v>Створення швидкісної велосипедної траси (спортивна інфраструктура)</c:v>
                </c:pt>
                <c:pt idx="9">
                  <c:v>Нічого з переліченого</c:v>
                </c:pt>
              </c:strCache>
            </c:strRef>
          </c:cat>
          <c:val>
            <c:numRef>
              <c:f>'[Аналіз стану стратегічного розвитку велосипедного руху в містах України (Ответы).xlsx]Sheet2'!$C$1:$C$10</c:f>
              <c:numCache>
                <c:formatCode>General</c:formatCode>
                <c:ptCount val="10"/>
                <c:pt idx="0">
                  <c:v>12</c:v>
                </c:pt>
                <c:pt idx="1">
                  <c:v>9</c:v>
                </c:pt>
                <c:pt idx="2">
                  <c:v>3</c:v>
                </c:pt>
                <c:pt idx="3">
                  <c:v>2</c:v>
                </c:pt>
                <c:pt idx="4">
                  <c:v>7</c:v>
                </c:pt>
                <c:pt idx="5">
                  <c:v>2</c:v>
                </c:pt>
                <c:pt idx="6">
                  <c:v>2</c:v>
                </c:pt>
                <c:pt idx="7">
                  <c:v>5</c:v>
                </c:pt>
                <c:pt idx="8">
                  <c:v>1</c:v>
                </c:pt>
                <c:pt idx="9">
                  <c:v>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overlap val="-23"/>
        <c:axId val="82700160"/>
        <c:axId val="82701696"/>
      </c:barChart>
      <c:catAx>
        <c:axId val="82700160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2701696"/>
        <c:crosses val="autoZero"/>
        <c:auto val="1"/>
        <c:lblAlgn val="ctr"/>
        <c:lblOffset val="100"/>
        <c:noMultiLvlLbl val="0"/>
      </c:catAx>
      <c:valAx>
        <c:axId val="82701696"/>
        <c:scaling>
          <c:orientation val="minMax"/>
        </c:scaling>
        <c:delete val="1"/>
        <c:axPos val="t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8270016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/>
              <a:t>Інша інфраструктура</a:t>
            </a:r>
            <a:endParaRPr lang="en-GB" sz="200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'[Аналіз стану стратегічного розвитку велосипедного руху в містах України (Ответы).xlsx]Sheet2'!$B$13</c:f>
              <c:strCache>
                <c:ptCount val="1"/>
                <c:pt idx="0">
                  <c:v>2014-2016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'[Аналіз стану стратегічного розвитку велосипедного руху в містах України (Ответы).xlsx]Sheet2'!$A$17:$A$20</c:f>
              <c:strCache>
                <c:ptCount val="4"/>
                <c:pt idx="0">
                  <c:v>Відкриття паркінгу довгострокового зберігання велосипедів</c:v>
                </c:pt>
                <c:pt idx="1">
                  <c:v>Відкриття перехоплюючого паркінгу для велосипедів</c:v>
                </c:pt>
                <c:pt idx="2">
                  <c:v>Відкриття системи громадського велопрокату</c:v>
                </c:pt>
                <c:pt idx="3">
                  <c:v>Встановлення станцій обслуговування велосипедів</c:v>
                </c:pt>
              </c:strCache>
            </c:strRef>
          </c:cat>
          <c:val>
            <c:numRef>
              <c:f>'[Аналіз стану стратегічного розвитку велосипедного руху в містах України (Ответы).xlsx]Sheet2'!$B$17:$B$20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'[Аналіз стану стратегічного розвитку велосипедного руху в містах України (Ответы).xlsx]Sheet2'!$C$13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'[Аналіз стану стратегічного розвитку велосипедного руху в містах України (Ответы).xlsx]Sheet2'!$A$17:$A$20</c:f>
              <c:strCache>
                <c:ptCount val="4"/>
                <c:pt idx="0">
                  <c:v>Відкриття паркінгу довгострокового зберігання велосипедів</c:v>
                </c:pt>
                <c:pt idx="1">
                  <c:v>Відкриття перехоплюючого паркінгу для велосипедів</c:v>
                </c:pt>
                <c:pt idx="2">
                  <c:v>Відкриття системи громадського велопрокату</c:v>
                </c:pt>
                <c:pt idx="3">
                  <c:v>Встановлення станцій обслуговування велосипедів</c:v>
                </c:pt>
              </c:strCache>
            </c:strRef>
          </c:cat>
          <c:val>
            <c:numRef>
              <c:f>'[Аналіз стану стратегічного розвитку велосипедного руху в містах України (Ответы).xlsx]Sheet2'!$C$17:$C$20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5"/>
        <c:overlap val="-3"/>
        <c:axId val="82749696"/>
        <c:axId val="82763776"/>
      </c:barChart>
      <c:catAx>
        <c:axId val="82749696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82763776"/>
        <c:crosses val="autoZero"/>
        <c:auto val="1"/>
        <c:lblAlgn val="ctr"/>
        <c:lblOffset val="100"/>
        <c:noMultiLvlLbl val="0"/>
      </c:catAx>
      <c:valAx>
        <c:axId val="82763776"/>
        <c:scaling>
          <c:orientation val="minMax"/>
        </c:scaling>
        <c:delete val="1"/>
        <c:axPos val="t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827496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uk-UA" sz="2000" noProof="0" dirty="0" smtClean="0"/>
              <a:t>Інтеграція з іншими видами транспорту</a:t>
            </a:r>
            <a:endParaRPr lang="uk-UA" sz="2000" noProof="0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'[Аналіз стану стратегічного розвитку велосипедного руху в містах України (Ответы).xlsx]Sheet2'!$B$13</c:f>
              <c:strCache>
                <c:ptCount val="1"/>
                <c:pt idx="0">
                  <c:v>2014-2016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'[Аналіз стану стратегічного розвитку велосипедного руху в містах України (Ответы).xlsx]Sheet2'!$A$14:$A$15</c:f>
              <c:strCache>
                <c:ptCount val="2"/>
                <c:pt idx="0">
                  <c:v> з міським громадським транспортом </c:v>
                </c:pt>
                <c:pt idx="1">
                  <c:v>з приміським громадським транспортом </c:v>
                </c:pt>
              </c:strCache>
            </c:strRef>
          </c:cat>
          <c:val>
            <c:numRef>
              <c:f>'[Аналіз стану стратегічного розвитку велосипедного руху в містах України (Ответы).xlsx]Sheet2'!$B$14:$B$15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strRef>
              <c:f>'[Аналіз стану стратегічного розвитку велосипедного руху в містах України (Ответы).xlsx]Sheet2'!$C$13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'[Аналіз стану стратегічного розвитку велосипедного руху в містах України (Ответы).xlsx]Sheet2'!$A$14:$A$15</c:f>
              <c:strCache>
                <c:ptCount val="2"/>
                <c:pt idx="0">
                  <c:v> з міським громадським транспортом </c:v>
                </c:pt>
                <c:pt idx="1">
                  <c:v>з приміським громадським транспортом </c:v>
                </c:pt>
              </c:strCache>
            </c:strRef>
          </c:cat>
          <c:val>
            <c:numRef>
              <c:f>'[Аналіз стану стратегічного розвитку велосипедного руху в містах України (Ответы).xlsx]Sheet2'!$C$14:$C$15</c:f>
              <c:numCache>
                <c:formatCode>General</c:formatCode>
                <c:ptCount val="2"/>
                <c:pt idx="0">
                  <c:v>4</c:v>
                </c:pt>
                <c:pt idx="1">
                  <c:v>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5"/>
        <c:overlap val="-39"/>
        <c:axId val="82791424"/>
        <c:axId val="82797312"/>
      </c:barChart>
      <c:catAx>
        <c:axId val="82791424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82797312"/>
        <c:crosses val="autoZero"/>
        <c:auto val="1"/>
        <c:lblAlgn val="ctr"/>
        <c:lblOffset val="100"/>
        <c:noMultiLvlLbl val="0"/>
      </c:catAx>
      <c:valAx>
        <c:axId val="82797312"/>
        <c:scaling>
          <c:orientation val="minMax"/>
        </c:scaling>
        <c:delete val="1"/>
        <c:axPos val="t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827914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Інформаційні заходи і міські кампанії</a:t>
            </a:r>
            <a:endParaRPr lang="en-GB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'[Аналіз стану стратегічного розвитку велосипедного руху в містах України (Ответы).xlsx]Sheet2'!$B$13</c:f>
              <c:strCache>
                <c:ptCount val="1"/>
                <c:pt idx="0">
                  <c:v>2014-2016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'[Аналіз стану стратегічного розвитку велосипедного руху в містах України (Ответы).xlsx]Sheet2'!$A$23:$A$24</c:f>
              <c:strCache>
                <c:ptCount val="2"/>
                <c:pt idx="0">
                  <c:v>Проведення міських інформаційних заходів з промоції велоруху</c:v>
                </c:pt>
                <c:pt idx="1">
                  <c:v>Збір статистичної інформації про кількість велосипедистів (підрахунки, опитування)</c:v>
                </c:pt>
              </c:strCache>
            </c:strRef>
          </c:cat>
          <c:val>
            <c:numRef>
              <c:f>'[Аналіз стану стратегічного розвитку велосипедного руху в містах України (Ответы).xlsx]Sheet2'!$B$23:$B$24</c:f>
              <c:numCache>
                <c:formatCode>General</c:formatCode>
                <c:ptCount val="2"/>
                <c:pt idx="0">
                  <c:v>14</c:v>
                </c:pt>
                <c:pt idx="1">
                  <c:v>16</c:v>
                </c:pt>
              </c:numCache>
            </c:numRef>
          </c:val>
        </c:ser>
        <c:ser>
          <c:idx val="1"/>
          <c:order val="1"/>
          <c:tx>
            <c:strRef>
              <c:f>'[Аналіз стану стратегічного розвитку велосипедного руху в містах України (Ответы).xlsx]Sheet2'!$C$13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'[Аналіз стану стратегічного розвитку велосипедного руху в містах України (Ответы).xlsx]Sheet2'!$A$23:$A$24</c:f>
              <c:strCache>
                <c:ptCount val="2"/>
                <c:pt idx="0">
                  <c:v>Проведення міських інформаційних заходів з промоції велоруху</c:v>
                </c:pt>
                <c:pt idx="1">
                  <c:v>Збір статистичної інформації про кількість велосипедистів (підрахунки, опитування)</c:v>
                </c:pt>
              </c:strCache>
            </c:strRef>
          </c:cat>
          <c:val>
            <c:numRef>
              <c:f>'[Аналіз стану стратегічного розвитку велосипедного руху в містах України (Ответы).xlsx]Sheet2'!$C$23:$C$24</c:f>
              <c:numCache>
                <c:formatCode>General</c:formatCode>
                <c:ptCount val="2"/>
                <c:pt idx="0">
                  <c:v>18</c:v>
                </c:pt>
                <c:pt idx="1">
                  <c:v>13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5"/>
        <c:overlap val="-39"/>
        <c:axId val="82839808"/>
        <c:axId val="82849792"/>
      </c:barChart>
      <c:catAx>
        <c:axId val="82839808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2849792"/>
        <c:crosses val="autoZero"/>
        <c:auto val="1"/>
        <c:lblAlgn val="ctr"/>
        <c:lblOffset val="100"/>
        <c:noMultiLvlLbl val="0"/>
      </c:catAx>
      <c:valAx>
        <c:axId val="82849792"/>
        <c:scaling>
          <c:orientation val="minMax"/>
        </c:scaling>
        <c:delete val="1"/>
        <c:axPos val="t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828398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'Sheet3 (2)'!$H$22</c:f>
              <c:strCache>
                <c:ptCount val="1"/>
                <c:pt idx="0">
                  <c:v>Кількість  типів заходів реалізованих в 2014-2016 рр</c:v>
                </c:pt>
              </c:strCache>
            </c:strRef>
          </c:tx>
          <c:invertIfNegative val="0"/>
          <c:cat>
            <c:strRef>
              <c:f>'Sheet3 (2)'!$I$2:$I$21</c:f>
              <c:strCache>
                <c:ptCount val="20"/>
                <c:pt idx="0">
                  <c:v>Львів</c:v>
                </c:pt>
                <c:pt idx="1">
                  <c:v>Київ</c:v>
                </c:pt>
                <c:pt idx="2">
                  <c:v>Вінниця</c:v>
                </c:pt>
                <c:pt idx="3">
                  <c:v>Мукачево</c:v>
                </c:pt>
                <c:pt idx="4">
                  <c:v>Харків</c:v>
                </c:pt>
                <c:pt idx="5">
                  <c:v>Кременчук </c:v>
                </c:pt>
                <c:pt idx="6">
                  <c:v>Херсон</c:v>
                </c:pt>
                <c:pt idx="7">
                  <c:v>Кривий Ріг</c:v>
                </c:pt>
                <c:pt idx="8">
                  <c:v>Миргород</c:v>
                </c:pt>
                <c:pt idx="9">
                  <c:v>Біла Церква</c:v>
                </c:pt>
                <c:pt idx="10">
                  <c:v>Миколаїв</c:v>
                </c:pt>
                <c:pt idx="11">
                  <c:v>Черкаси</c:v>
                </c:pt>
                <c:pt idx="12">
                  <c:v>Одесса</c:v>
                </c:pt>
                <c:pt idx="13">
                  <c:v>Тернопіль</c:v>
                </c:pt>
                <c:pt idx="14">
                  <c:v>Полтава</c:v>
                </c:pt>
                <c:pt idx="15">
                  <c:v>Южноукраїнськ</c:v>
                </c:pt>
                <c:pt idx="16">
                  <c:v>Павлоград</c:v>
                </c:pt>
                <c:pt idx="17">
                  <c:v>Вишгород</c:v>
                </c:pt>
                <c:pt idx="18">
                  <c:v>Чернівці</c:v>
                </c:pt>
                <c:pt idx="19">
                  <c:v>Нікополь</c:v>
                </c:pt>
              </c:strCache>
            </c:strRef>
          </c:cat>
          <c:val>
            <c:numRef>
              <c:f>'Sheet3 (2)'!$H$2:$H$21</c:f>
              <c:numCache>
                <c:formatCode>General</c:formatCode>
                <c:ptCount val="20"/>
                <c:pt idx="0">
                  <c:v>13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2884864"/>
        <c:axId val="82886656"/>
      </c:barChart>
      <c:catAx>
        <c:axId val="82884864"/>
        <c:scaling>
          <c:orientation val="maxMin"/>
        </c:scaling>
        <c:delete val="0"/>
        <c:axPos val="l"/>
        <c:majorTickMark val="out"/>
        <c:minorTickMark val="none"/>
        <c:tickLblPos val="nextTo"/>
        <c:crossAx val="82886656"/>
        <c:crosses val="autoZero"/>
        <c:auto val="1"/>
        <c:lblAlgn val="ctr"/>
        <c:lblOffset val="100"/>
        <c:noMultiLvlLbl val="0"/>
      </c:catAx>
      <c:valAx>
        <c:axId val="8288665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82884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03242944682483"/>
          <c:y val="0.71139464016838394"/>
          <c:w val="0.53089071142172151"/>
          <c:h val="0.16134389651482758"/>
        </c:manualLayout>
      </c:layout>
      <c:overlay val="1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39EF6-343C-42F8-B858-2A81E75BFE03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8B08B-68E2-4253-83E2-67883339A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030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Більшість</a:t>
            </a:r>
            <a:r>
              <a:rPr lang="uk-UA" baseline="0" dirty="0" smtClean="0"/>
              <a:t> відповіла, що критерії оцінки відсутні. Деякі </a:t>
            </a:r>
            <a:r>
              <a:rPr lang="uk-UA" baseline="0" dirty="0" err="1" smtClean="0"/>
              <a:t>кри</a:t>
            </a:r>
            <a:endParaRPr lang="uk-UA" baseline="0" dirty="0" smtClean="0"/>
          </a:p>
          <a:p>
            <a:r>
              <a:rPr lang="uk-UA" baseline="0" dirty="0" smtClean="0"/>
              <a:t>Одне з міст вказало, що програмою передбачено проведення </a:t>
            </a:r>
            <a:r>
              <a:rPr lang="uk-UA" baseline="0" dirty="0" err="1" smtClean="0"/>
              <a:t>соц</a:t>
            </a:r>
            <a:r>
              <a:rPr lang="uk-UA" baseline="0" dirty="0" smtClean="0"/>
              <a:t> спостережень, для обрахунку. Проте критерії не зрозумілі.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критерий эффективности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Величина показателя или показателей основного эффекта </a:t>
            </a:r>
            <a:endParaRPr lang="uk-UA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baseline="0" dirty="0" smtClean="0"/>
              <a:t>Критерії ефективності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обраховуватимуться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соціальних</a:t>
            </a:r>
            <a:r>
              <a:rPr lang="ru-RU" dirty="0" smtClean="0"/>
              <a:t> </a:t>
            </a:r>
            <a:r>
              <a:rPr lang="ru-RU" dirty="0" err="1" smtClean="0"/>
              <a:t>спостережень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проводитимуться</a:t>
            </a:r>
            <a:r>
              <a:rPr lang="ru-RU" dirty="0" smtClean="0"/>
              <a:t> </a:t>
            </a:r>
            <a:r>
              <a:rPr lang="ru-RU" dirty="0" err="1" smtClean="0"/>
              <a:t>двічі</a:t>
            </a:r>
            <a:r>
              <a:rPr lang="ru-RU" dirty="0" smtClean="0"/>
              <a:t> на </a:t>
            </a:r>
            <a:r>
              <a:rPr lang="ru-RU" dirty="0" err="1" smtClean="0"/>
              <a:t>рік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8B08B-68E2-4253-83E2-67883339AC0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494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1337-C143-44B3-95ED-921F48A67DDA}" type="datetime1">
              <a:rPr lang="ru-RU" smtClean="0"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909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BEDA2-F84C-435C-8076-D4DD8505A8D0}" type="datetime1">
              <a:rPr lang="ru-RU" smtClean="0"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81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C378-7716-4F84-ADDD-BE1077D9B8F8}" type="datetime1">
              <a:rPr lang="ru-RU" smtClean="0"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77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67A-E132-4BDD-A7EC-03542D8D2D55}" type="datetime1">
              <a:rPr lang="ru-RU" smtClean="0"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91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69DD-BA3F-4CB2-A701-50D1B93292F8}" type="datetime1">
              <a:rPr lang="ru-RU" smtClean="0"/>
              <a:t>21.10.2016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26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6326E-3D57-4E78-87FD-95294F6FC0CB}" type="datetime1">
              <a:rPr lang="ru-RU" smtClean="0"/>
              <a:t>21.10.2016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7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3923-25C1-46AF-BE80-53EB78E2E526}" type="datetime1">
              <a:rPr lang="ru-RU" smtClean="0"/>
              <a:t>21.10.2016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88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74-DC93-446F-9EF3-95D3CE7683E3}" type="datetime1">
              <a:rPr lang="ru-RU" smtClean="0"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41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3602-EF66-4964-862A-1D1CFBD593F2}" type="datetime1">
              <a:rPr lang="ru-RU" smtClean="0"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105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D611-12AB-4CEF-8A29-C1E889A4E2D5}" type="datetime1">
              <a:rPr lang="ru-RU" smtClean="0"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786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057A-C442-476B-8E85-A116A4286F24}" type="datetime1">
              <a:rPr lang="ru-RU" smtClean="0"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40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D272D-2014-4A34-A18F-AC33EEC4D86F}" type="datetime1">
              <a:rPr lang="ru-RU" smtClean="0"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BC952-5ECA-4D8B-9995-3486CBF27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208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" y="4893973"/>
            <a:ext cx="12084914" cy="196402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err="1"/>
              <a:t>Аналіз</a:t>
            </a:r>
            <a:r>
              <a:rPr lang="ru-RU" dirty="0"/>
              <a:t> стану </a:t>
            </a:r>
            <a:r>
              <a:rPr lang="ru-RU" dirty="0" err="1"/>
              <a:t>стратегічного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велосипедного </a:t>
            </a:r>
            <a:r>
              <a:rPr lang="ru-RU" dirty="0" err="1"/>
              <a:t>руху</a:t>
            </a:r>
            <a:r>
              <a:rPr lang="ru-RU" dirty="0"/>
              <a:t> в </a:t>
            </a:r>
            <a:r>
              <a:rPr lang="ru-RU" dirty="0" err="1"/>
              <a:t>містах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endParaRPr lang="ru-RU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903076" y="3495533"/>
            <a:ext cx="5707117" cy="1655762"/>
          </a:xfrm>
        </p:spPr>
        <p:txBody>
          <a:bodyPr/>
          <a:lstStyle/>
          <a:p>
            <a:pPr algn="r"/>
            <a:r>
              <a:rPr lang="ru-RU" dirty="0" err="1" smtClean="0"/>
              <a:t>Олена</a:t>
            </a:r>
            <a:r>
              <a:rPr lang="ru-RU" dirty="0" smtClean="0"/>
              <a:t> </a:t>
            </a:r>
            <a:r>
              <a:rPr lang="ru-RU" dirty="0" err="1" smtClean="0"/>
              <a:t>Чернишова</a:t>
            </a:r>
            <a:endParaRPr lang="ru-RU" dirty="0"/>
          </a:p>
          <a:p>
            <a:pPr algn="r"/>
            <a:r>
              <a:rPr lang="ru-RU" dirty="0" err="1" smtClean="0"/>
              <a:t>Керівник</a:t>
            </a:r>
            <a:r>
              <a:rPr lang="ru-RU" dirty="0" smtClean="0"/>
              <a:t> </a:t>
            </a:r>
            <a:r>
              <a:rPr lang="ru-RU" dirty="0" err="1" smtClean="0"/>
              <a:t>напрямку</a:t>
            </a:r>
            <a:r>
              <a:rPr lang="ru-RU" dirty="0" smtClean="0"/>
              <a:t> </a:t>
            </a:r>
            <a:r>
              <a:rPr lang="ru-RU" dirty="0" err="1" smtClean="0"/>
              <a:t>сталої</a:t>
            </a:r>
            <a:r>
              <a:rPr lang="ru-RU" dirty="0" smtClean="0"/>
              <a:t> </a:t>
            </a:r>
            <a:r>
              <a:rPr lang="ru-RU" dirty="0" err="1" smtClean="0"/>
              <a:t>мобільності</a:t>
            </a:r>
            <a:endParaRPr lang="ru-RU" dirty="0"/>
          </a:p>
          <a:p>
            <a:pPr algn="r"/>
            <a:r>
              <a:rPr lang="ru-RU" dirty="0"/>
              <a:t>Г</a:t>
            </a:r>
            <a:r>
              <a:rPr lang="ru-RU" dirty="0" smtClean="0"/>
              <a:t>О «</a:t>
            </a:r>
            <a:r>
              <a:rPr lang="ru-RU" dirty="0" err="1" smtClean="0"/>
              <a:t>Міські</a:t>
            </a:r>
            <a:r>
              <a:rPr lang="ru-RU" dirty="0" smtClean="0"/>
              <a:t> </a:t>
            </a:r>
            <a:r>
              <a:rPr lang="ru-RU" dirty="0" err="1" smtClean="0"/>
              <a:t>Реформи</a:t>
            </a:r>
            <a:r>
              <a:rPr lang="ru-RU" dirty="0" smtClean="0"/>
              <a:t>»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975" y="3195228"/>
            <a:ext cx="1923393" cy="247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7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2</a:t>
            </a:fld>
            <a:endParaRPr lang="ru-RU"/>
          </a:p>
        </p:txBody>
      </p:sp>
      <p:pic>
        <p:nvPicPr>
          <p:cNvPr id="5" name="Picture 2" descr="G:\bicycling\КартаУкрВело2015-1024x7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34" y="-1"/>
            <a:ext cx="9569669" cy="667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34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3640" y="5044019"/>
            <a:ext cx="1291997" cy="16639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" y="4893973"/>
            <a:ext cx="12084914" cy="19640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65126"/>
            <a:ext cx="12192000" cy="1053771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Цілі та критерії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uk-UA" sz="4000" b="1" dirty="0" smtClean="0">
                <a:solidFill>
                  <a:schemeClr val="bg1"/>
                </a:solidFill>
              </a:rPr>
              <a:t>оцінки ефективності реалізації стратегії розвитку </a:t>
            </a:r>
            <a:r>
              <a:rPr lang="uk-UA" sz="4000" b="1" dirty="0" err="1" smtClean="0">
                <a:solidFill>
                  <a:schemeClr val="bg1"/>
                </a:solidFill>
              </a:rPr>
              <a:t>велоруху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352" y="2128345"/>
            <a:ext cx="10234448" cy="4048618"/>
          </a:xfrm>
        </p:spPr>
        <p:txBody>
          <a:bodyPr>
            <a:normAutofit/>
          </a:bodyPr>
          <a:lstStyle/>
          <a:p>
            <a:pPr lvl="1"/>
            <a:r>
              <a:rPr lang="uk-UA" sz="2800" dirty="0" smtClean="0"/>
              <a:t>Довжина </a:t>
            </a:r>
            <a:r>
              <a:rPr lang="uk-UA" sz="2800" dirty="0" smtClean="0"/>
              <a:t>різних типів інфраструктури</a:t>
            </a:r>
          </a:p>
          <a:p>
            <a:pPr lvl="1"/>
            <a:r>
              <a:rPr lang="uk-UA" sz="2800" dirty="0"/>
              <a:t>Кількість </a:t>
            </a:r>
            <a:r>
              <a:rPr lang="uk-UA" sz="2800" dirty="0" err="1"/>
              <a:t>парковок</a:t>
            </a:r>
            <a:endParaRPr lang="uk-UA" sz="2800" dirty="0"/>
          </a:p>
          <a:p>
            <a:pPr lvl="1"/>
            <a:r>
              <a:rPr lang="uk-UA" sz="2800" dirty="0"/>
              <a:t>Обсяги фінансування інфраструктури</a:t>
            </a:r>
          </a:p>
          <a:p>
            <a:pPr lvl="1"/>
            <a:r>
              <a:rPr lang="uk-UA" sz="2800" dirty="0" smtClean="0"/>
              <a:t>Кількість велосипедистів</a:t>
            </a:r>
          </a:p>
          <a:p>
            <a:pPr lvl="1"/>
            <a:r>
              <a:rPr lang="uk-UA" sz="2800" dirty="0" smtClean="0"/>
              <a:t>Кількість власників велосипедів</a:t>
            </a:r>
          </a:p>
          <a:p>
            <a:pPr lvl="1"/>
            <a:r>
              <a:rPr lang="uk-UA" sz="2800" dirty="0" smtClean="0"/>
              <a:t>Кількість велосипедних поїздок</a:t>
            </a:r>
          </a:p>
          <a:p>
            <a:pPr lvl="1"/>
            <a:r>
              <a:rPr lang="uk-UA" sz="2800" dirty="0" smtClean="0"/>
              <a:t>Відсоток поїздок на велосипеді від загальної кількості </a:t>
            </a:r>
            <a:r>
              <a:rPr lang="uk-UA" sz="2800" dirty="0" smtClean="0"/>
              <a:t>поїздок</a:t>
            </a:r>
          </a:p>
          <a:p>
            <a:pPr marL="0" indent="0">
              <a:buNone/>
            </a:pPr>
            <a:endParaRPr lang="ru-RU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8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" y="4893973"/>
            <a:ext cx="12084914" cy="196402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4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15310" y="365125"/>
            <a:ext cx="11040078" cy="1353316"/>
          </a:xfrm>
        </p:spPr>
        <p:txBody>
          <a:bodyPr/>
          <a:lstStyle/>
          <a:p>
            <a:pPr algn="ctr"/>
            <a:r>
              <a:rPr lang="uk-UA" dirty="0" smtClean="0"/>
              <a:t>Оцінка</a:t>
            </a:r>
            <a:r>
              <a:rPr lang="ru-RU" dirty="0" smtClean="0"/>
              <a:t> </a:t>
            </a:r>
            <a:r>
              <a:rPr lang="uk-UA" dirty="0" smtClean="0"/>
              <a:t>виконання стратегії розвитку </a:t>
            </a:r>
            <a:r>
              <a:rPr lang="uk-UA" dirty="0" err="1" smtClean="0"/>
              <a:t>велотранспорту</a:t>
            </a:r>
            <a:r>
              <a:rPr lang="uk-UA" dirty="0" smtClean="0"/>
              <a:t> за категоріями</a:t>
            </a:r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7060089"/>
              </p:ext>
            </p:extLst>
          </p:nvPr>
        </p:nvGraphicFramePr>
        <p:xfrm>
          <a:off x="299546" y="1743483"/>
          <a:ext cx="11892454" cy="4231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334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Інфраструктурні</a:t>
            </a:r>
            <a:r>
              <a:rPr lang="ru-RU" dirty="0" smtClean="0"/>
              <a:t> </a:t>
            </a:r>
            <a:r>
              <a:rPr lang="ru-RU" dirty="0"/>
              <a:t>з</a:t>
            </a:r>
            <a:r>
              <a:rPr lang="ru-RU" dirty="0" smtClean="0"/>
              <a:t>аходи </a:t>
            </a:r>
            <a:r>
              <a:rPr lang="ru-RU" dirty="0"/>
              <a:t>по </a:t>
            </a:r>
            <a:r>
              <a:rPr lang="uk-UA" dirty="0" smtClean="0"/>
              <a:t>сприянню</a:t>
            </a:r>
            <a:r>
              <a:rPr lang="ru-RU" dirty="0" smtClean="0"/>
              <a:t> </a:t>
            </a:r>
            <a:r>
              <a:rPr lang="ru-RU" dirty="0"/>
              <a:t>велосипедного </a:t>
            </a:r>
            <a:r>
              <a:rPr lang="uk-UA" dirty="0" smtClean="0"/>
              <a:t>руху</a:t>
            </a:r>
            <a:endParaRPr lang="uk-U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Аналіз</a:t>
            </a:r>
            <a:r>
              <a:rPr lang="ru-RU" dirty="0" smtClean="0"/>
              <a:t> стану </a:t>
            </a:r>
            <a:r>
              <a:rPr lang="ru-RU" dirty="0" err="1" smtClean="0"/>
              <a:t>стратегічного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велосипедного </a:t>
            </a:r>
            <a:r>
              <a:rPr lang="ru-RU" dirty="0" err="1" smtClean="0"/>
              <a:t>руху</a:t>
            </a:r>
            <a:r>
              <a:rPr lang="ru-RU" dirty="0" smtClean="0"/>
              <a:t> в </a:t>
            </a:r>
            <a:r>
              <a:rPr lang="ru-RU" dirty="0" err="1" smtClean="0"/>
              <a:t>містах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007374"/>
              </p:ext>
            </p:extLst>
          </p:nvPr>
        </p:nvGraphicFramePr>
        <p:xfrm>
          <a:off x="804041" y="1686910"/>
          <a:ext cx="9301656" cy="4461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062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Інфраструктурні заходи</a:t>
            </a:r>
            <a:r>
              <a:rPr lang="ru-RU" dirty="0" smtClean="0"/>
              <a:t> </a:t>
            </a:r>
            <a:r>
              <a:rPr lang="ru-RU" dirty="0"/>
              <a:t>по </a:t>
            </a:r>
            <a:r>
              <a:rPr lang="uk-UA" dirty="0"/>
              <a:t>сприянню</a:t>
            </a:r>
            <a:r>
              <a:rPr lang="ru-RU" dirty="0"/>
              <a:t> велосипедного </a:t>
            </a:r>
            <a:r>
              <a:rPr lang="uk-UA" dirty="0"/>
              <a:t>руху</a:t>
            </a:r>
            <a:endParaRPr lang="ru-R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74652"/>
              </p:ext>
            </p:extLst>
          </p:nvPr>
        </p:nvGraphicFramePr>
        <p:xfrm>
          <a:off x="1261241" y="1907820"/>
          <a:ext cx="7977352" cy="3578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138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Заходи по </a:t>
            </a:r>
            <a:r>
              <a:rPr lang="uk-UA" dirty="0"/>
              <a:t>сприянню</a:t>
            </a:r>
            <a:r>
              <a:rPr lang="ru-RU" dirty="0"/>
              <a:t> велосипедного </a:t>
            </a:r>
            <a:r>
              <a:rPr lang="uk-UA" dirty="0"/>
              <a:t>руху</a:t>
            </a:r>
            <a:endParaRPr lang="ru-R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67349"/>
              </p:ext>
            </p:extLst>
          </p:nvPr>
        </p:nvGraphicFramePr>
        <p:xfrm>
          <a:off x="5043814" y="1721339"/>
          <a:ext cx="5944751" cy="2566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903169"/>
              </p:ext>
            </p:extLst>
          </p:nvPr>
        </p:nvGraphicFramePr>
        <p:xfrm>
          <a:off x="346842" y="3767960"/>
          <a:ext cx="6463864" cy="2412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355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8</a:t>
            </a:fld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79" y="74209"/>
            <a:ext cx="11908221" cy="655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Аналіз</a:t>
            </a:r>
            <a:r>
              <a:rPr lang="ru-RU" dirty="0" smtClean="0"/>
              <a:t> стану </a:t>
            </a:r>
            <a:r>
              <a:rPr lang="ru-RU" dirty="0" err="1" smtClean="0"/>
              <a:t>стратегічного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велосипедного </a:t>
            </a:r>
            <a:r>
              <a:rPr lang="ru-RU" dirty="0" err="1" smtClean="0"/>
              <a:t>руху</a:t>
            </a:r>
            <a:r>
              <a:rPr lang="ru-RU" dirty="0" smtClean="0"/>
              <a:t> в </a:t>
            </a:r>
            <a:r>
              <a:rPr lang="ru-RU" dirty="0" err="1" smtClean="0"/>
              <a:t>містах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898524" y="4288220"/>
            <a:ext cx="89863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>
                    <a:lumMod val="50000"/>
                  </a:schemeClr>
                </a:solidFill>
                <a:ea typeface="Microsoft JhengHei UI" panose="020B0604030504040204" pitchFamily="34" charset="-120"/>
              </a:rPr>
              <a:t>Інше</a:t>
            </a:r>
            <a:endParaRPr lang="ru-RU" b="1" dirty="0">
              <a:solidFill>
                <a:schemeClr val="bg1">
                  <a:lumMod val="50000"/>
                </a:schemeClr>
              </a:solidFill>
              <a:ea typeface="Microsoft JhengHei UI" panose="020B0604030504040204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8276" y="1355835"/>
            <a:ext cx="16238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7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701462"/>
              </p:ext>
            </p:extLst>
          </p:nvPr>
        </p:nvGraphicFramePr>
        <p:xfrm>
          <a:off x="614855" y="189186"/>
          <a:ext cx="8797159" cy="6022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5-Point Star 11"/>
          <p:cNvSpPr/>
          <p:nvPr/>
        </p:nvSpPr>
        <p:spPr>
          <a:xfrm>
            <a:off x="9128233" y="378371"/>
            <a:ext cx="149772" cy="1418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>
            <a:off x="5686095" y="675285"/>
            <a:ext cx="149772" cy="1418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5" name="5-Point Star 14"/>
          <p:cNvSpPr/>
          <p:nvPr/>
        </p:nvSpPr>
        <p:spPr>
          <a:xfrm>
            <a:off x="5692662" y="972206"/>
            <a:ext cx="149772" cy="1418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4661337" y="1823542"/>
            <a:ext cx="149772" cy="1418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9" name="5-Point Star 18"/>
          <p:cNvSpPr/>
          <p:nvPr/>
        </p:nvSpPr>
        <p:spPr>
          <a:xfrm>
            <a:off x="3678620" y="4167349"/>
            <a:ext cx="149772" cy="1418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0" name="5-Point Star 19"/>
          <p:cNvSpPr/>
          <p:nvPr/>
        </p:nvSpPr>
        <p:spPr>
          <a:xfrm>
            <a:off x="4448501" y="5617777"/>
            <a:ext cx="149772" cy="1418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36223" y="5436500"/>
            <a:ext cx="4392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Наявність  відповідальної особи або радника з питань </a:t>
            </a:r>
            <a:r>
              <a:rPr lang="uk-UA" dirty="0" err="1" smtClean="0"/>
              <a:t>велоінфраструктури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79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" y="4893973"/>
            <a:ext cx="12084914" cy="196402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497724"/>
            <a:ext cx="10515600" cy="4679239"/>
          </a:xfrm>
        </p:spPr>
        <p:txBody>
          <a:bodyPr/>
          <a:lstStyle/>
          <a:p>
            <a:r>
              <a:rPr lang="uk-UA" dirty="0" smtClean="0"/>
              <a:t>Все більше міст включають велосипедний рух до програм розвитку міста </a:t>
            </a:r>
          </a:p>
          <a:p>
            <a:r>
              <a:rPr lang="uk-UA" dirty="0" smtClean="0"/>
              <a:t>Низька культура стратегічного планування</a:t>
            </a:r>
          </a:p>
          <a:p>
            <a:r>
              <a:rPr lang="uk-UA" dirty="0" smtClean="0"/>
              <a:t>Брак цілей, що можуть бути виміряні та нестача чітких критеріїв оцінки</a:t>
            </a:r>
          </a:p>
          <a:p>
            <a:r>
              <a:rPr lang="uk-UA" dirty="0" smtClean="0"/>
              <a:t>Будівництво </a:t>
            </a:r>
            <a:r>
              <a:rPr lang="uk-UA" dirty="0" err="1" smtClean="0"/>
              <a:t>велоінфраструктури</a:t>
            </a:r>
            <a:r>
              <a:rPr lang="uk-UA" dirty="0" smtClean="0"/>
              <a:t> відбувається </a:t>
            </a:r>
            <a:r>
              <a:rPr lang="ru-RU" dirty="0" smtClean="0"/>
              <a:t>не</a:t>
            </a:r>
            <a:r>
              <a:rPr lang="uk-UA" dirty="0" smtClean="0"/>
              <a:t> залежно від наявності </a:t>
            </a:r>
            <a:r>
              <a:rPr lang="uk-UA" dirty="0" smtClean="0"/>
              <a:t>стратегій, </a:t>
            </a:r>
          </a:p>
          <a:p>
            <a:pPr marL="0" indent="0">
              <a:buNone/>
            </a:pPr>
            <a:r>
              <a:rPr lang="uk-UA" dirty="0" smtClean="0"/>
              <a:t>… але в залежності від того чи є відповідальна особа</a:t>
            </a:r>
          </a:p>
          <a:p>
            <a:endParaRPr lang="ru-RU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01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0" t="34072"/>
          <a:stretch/>
        </p:blipFill>
        <p:spPr>
          <a:xfrm>
            <a:off x="4698124" y="2349062"/>
            <a:ext cx="7493876" cy="454532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228" y="3135069"/>
            <a:ext cx="3849914" cy="2815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 err="1" smtClean="0"/>
              <a:t>Олена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Чернишова</a:t>
            </a:r>
            <a:endParaRPr lang="ru-RU" sz="3200" b="1" i="1" dirty="0" smtClean="0"/>
          </a:p>
          <a:p>
            <a:pPr marL="0" indent="0">
              <a:buNone/>
            </a:pPr>
            <a:r>
              <a:rPr lang="uk-UA" sz="2400" i="1" dirty="0" smtClean="0"/>
              <a:t>Керівник напрямку сталої мобільності</a:t>
            </a:r>
          </a:p>
          <a:p>
            <a:pPr marL="0" indent="0">
              <a:buNone/>
            </a:pPr>
            <a:r>
              <a:rPr lang="uk-UA" sz="2400" i="1" dirty="0" smtClean="0"/>
              <a:t>ГО «Міські Реформи»</a:t>
            </a:r>
            <a:endParaRPr lang="ru-RU" sz="2400" i="1" dirty="0" smtClean="0"/>
          </a:p>
          <a:p>
            <a:pPr marL="0" indent="0">
              <a:buNone/>
            </a:pPr>
            <a:r>
              <a:rPr lang="en-US" sz="2400" i="1" dirty="0" smtClean="0"/>
              <a:t>olena@tokmylenko.com</a:t>
            </a:r>
            <a:endParaRPr lang="ru-RU" sz="2400" i="1" dirty="0" smtClean="0"/>
          </a:p>
          <a:p>
            <a:pPr marL="0" indent="0">
              <a:buNone/>
            </a:pPr>
            <a:r>
              <a:rPr lang="ru-RU" sz="2400" i="1" dirty="0" smtClean="0"/>
              <a:t>+38 068 994 1154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BC952-5ECA-4D8B-9995-3486CBF2703C}" type="slidenum">
              <a:rPr lang="ru-RU" smtClean="0"/>
              <a:t>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Аналіз стану стратегічного розвитку велосипедного руху в містах України</a:t>
            </a: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59220" y="1182414"/>
            <a:ext cx="76778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 smtClean="0"/>
              <a:t>Дякую за увагу!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59920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298</Words>
  <Application>Microsoft Office PowerPoint</Application>
  <PresentationFormat>Custom</PresentationFormat>
  <Paragraphs>57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Тема Office</vt:lpstr>
      <vt:lpstr>Аналіз стану стратегічного розвитку велосипедного руху в містах України</vt:lpstr>
      <vt:lpstr>PowerPoint Presentation</vt:lpstr>
      <vt:lpstr>Цілі та критерії оцінки ефективності реалізації стратегії розвитку велоруху</vt:lpstr>
      <vt:lpstr>Оцінка виконання стратегії розвитку велотранспорту за категоріями</vt:lpstr>
      <vt:lpstr>Інфраструктурні заходи по сприянню велосипедного руху</vt:lpstr>
      <vt:lpstr>Інфраструктурні заходи по сприянню велосипедного руху</vt:lpstr>
      <vt:lpstr>Заходи по сприянню велосипедного руху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Aleksandra Naryzhna</dc:creator>
  <cp:lastModifiedBy>Olena</cp:lastModifiedBy>
  <cp:revision>78</cp:revision>
  <dcterms:created xsi:type="dcterms:W3CDTF">2015-02-20T19:19:10Z</dcterms:created>
  <dcterms:modified xsi:type="dcterms:W3CDTF">2016-10-21T08:21:43Z</dcterms:modified>
</cp:coreProperties>
</file>