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DF6C0-1F06-4A26-AB93-953382113288}" type="datetimeFigureOut">
              <a:rPr lang="uk-UA" smtClean="0"/>
              <a:t>17.10.2016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1AACD-C6ED-42EE-A191-3885C3EA9A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584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1AACD-C6ED-42EE-A191-3885C3EA9A2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4588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ACB0-7FA2-4F72-A97F-AA3515D05568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05FC-8483-4EEC-8224-3308EA8278D9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1C3D-90EF-4B3D-BD64-D25B981FEBDF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4EA33-0764-44ED-9FDF-8F8FE6618E57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BA7-B3AA-48A1-90FC-1F33EFE11AFA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67D1-A9FB-497B-BC20-9710E7517F5D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D2D0-63B0-424B-8401-1FFDBE8D1E55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0800230-C6FA-4AAE-A7BF-1852498D8EF1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19D6B-CF16-4E81-865D-7F99564B531C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AAE54-C5A3-4C13-BF2C-80C0F7A9DB06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85E46-E5F2-406A-A65A-30023C1F03CC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D359A3-EB1B-4882-B72A-6EB45AE7D338}" type="datetime1">
              <a:rPr lang="en-US" smtClean="0"/>
              <a:t>17-Oct-16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Велосипед проти громадського транспорту у Мадриді та Києві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Дослідження на основі відкритих даних</a:t>
            </a:r>
          </a:p>
          <a:p>
            <a:r>
              <a:rPr lang="uk-UA" dirty="0" smtClean="0"/>
              <a:t>Богдан </a:t>
            </a:r>
            <a:r>
              <a:rPr lang="uk-UA" dirty="0" err="1" smtClean="0"/>
              <a:t>Лепявко</a:t>
            </a:r>
            <a:r>
              <a:rPr lang="uk-UA" dirty="0" smtClean="0"/>
              <a:t>, Асоціація велосипедистів </a:t>
            </a:r>
            <a:r>
              <a:rPr lang="uk-UA" dirty="0" err="1" smtClean="0"/>
              <a:t>києва</a:t>
            </a:r>
            <a:endParaRPr lang="uk-UA" dirty="0" smtClean="0"/>
          </a:p>
          <a:p>
            <a:r>
              <a:rPr lang="uk-UA" dirty="0" smtClean="0"/>
              <a:t>2016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8264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&amp;Pcy;&amp;lcy;&amp;ocy;&amp;shchcy;&amp;acy; 20-&amp;tcy;&amp;icy; &amp;khcy;&amp;vcy;&amp;icy;&amp;lcy;&amp;icy;&amp;ncy;&amp;ncy;&amp;ocy;&amp;yicy; &amp;dcy;&amp;ocy;&amp;scy;&amp;tcy;&amp;ucy;&amp;pcy;&amp;ncy;&amp;ocy;&amp;scy;&amp;tcy;&amp;iukcy; &amp;mcy;&amp;iukcy;&amp;scy;&amp;tcy;&amp;acy; &amp;vcy;&amp;iukcy;&amp;dcy; &amp;scy;&amp;tcy;&amp;acy;&amp;ncy;&amp;tscy;&amp;iukcy;&amp;yicy; Sol &amp;zcy; &amp;vcy;&amp;icy;&amp;kcy;&amp;ocy;&amp;rcy;&amp;icy;&amp;scy;&amp;tcy;&amp;acy;&amp;ncy;&amp;ncy;&amp;yacy;&amp;mcy; &amp;mcy;&amp;iecy;&amp;tcy;&amp;rcy;&amp;o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2" y="972354"/>
            <a:ext cx="5665675" cy="424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&amp;Pcy;&amp;lcy;&amp;ocy;&amp;shchcy;&amp;acy; &amp;dcy;&amp;ocy;&amp;scy;&amp;tcy;&amp;ucy;&amp;pcy;&amp;ncy;&amp;ocy;&amp;scy;&amp;tcy;&amp;iukcy; &amp;mcy;&amp;iukcy;&amp;scy;&amp;tcy;&amp;acy; &amp;zcy; &amp;vcy;&amp;icy;&amp;kcy;&amp;ocy;&amp;rcy;&amp;icy;&amp;scy;&amp;tcy;&amp;acy;&amp;ncy;&amp;ncy;&amp;yacy;&amp;mcy; &amp;vcy;&amp;iecy;&amp;lcy;&amp;ocy;&amp;scy;&amp;icy;&amp;pcy;&amp;iecy;&amp;dcy;&amp;iukcy;&amp;vcy; BiciMAD &amp;zcy;&amp;acy; &amp;chcy;&amp;acy;&amp;scy; &amp;dcy;&amp;ocy; 20 &amp;khcy;&amp;vcy;&amp;icy;&amp;lcy;&amp;icy;&amp;n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494" y="959477"/>
            <a:ext cx="5665676" cy="424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2192000" cy="704850"/>
          </a:xfrm>
        </p:spPr>
        <p:txBody>
          <a:bodyPr>
            <a:normAutofit/>
          </a:bodyPr>
          <a:lstStyle/>
          <a:p>
            <a:r>
              <a:rPr lang="uk-UA" sz="4400" dirty="0" smtClean="0"/>
              <a:t>Метро проти мережі міських </a:t>
            </a:r>
            <a:r>
              <a:rPr lang="uk-UA" sz="4400" dirty="0" err="1" smtClean="0"/>
              <a:t>прокатів</a:t>
            </a:r>
            <a:r>
              <a:rPr lang="uk-UA" sz="4400" dirty="0" smtClean="0"/>
              <a:t> в Мадриді</a:t>
            </a:r>
            <a:endParaRPr lang="uk-UA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399245" y="5190186"/>
            <a:ext cx="4997003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err="1" smtClean="0">
                <a:solidFill>
                  <a:srgbClr val="FFFF00"/>
                </a:solidFill>
              </a:rPr>
              <a:t>доступніть</a:t>
            </a:r>
            <a:r>
              <a:rPr lang="uk-UA" sz="2400" dirty="0" smtClean="0">
                <a:solidFill>
                  <a:srgbClr val="FFFF00"/>
                </a:solidFill>
              </a:rPr>
              <a:t> на метро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7442" y="5188040"/>
            <a:ext cx="4997003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err="1" smtClean="0">
                <a:solidFill>
                  <a:srgbClr val="FFFF00"/>
                </a:solidFill>
              </a:rPr>
              <a:t>доступніть</a:t>
            </a:r>
            <a:r>
              <a:rPr lang="uk-UA" sz="2400" dirty="0" smtClean="0">
                <a:solidFill>
                  <a:srgbClr val="FFFF00"/>
                </a:solidFill>
              </a:rPr>
              <a:t> на вело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851" y="5756856"/>
            <a:ext cx="983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70C0"/>
                </a:solidFill>
              </a:rPr>
              <a:t>http://cartovision.es/comparativa-bicicletas-publicas-y-metro-madrid</a:t>
            </a:r>
            <a:r>
              <a:rPr lang="en-US" u="sng" dirty="0" smtClean="0">
                <a:solidFill>
                  <a:srgbClr val="0070C0"/>
                </a:solidFill>
              </a:rPr>
              <a:t>/</a:t>
            </a:r>
            <a:r>
              <a:rPr lang="uk-UA" u="sng" dirty="0" smtClean="0">
                <a:solidFill>
                  <a:srgbClr val="0070C0"/>
                </a:solidFill>
              </a:rPr>
              <a:t> </a:t>
            </a:r>
          </a:p>
          <a:p>
            <a:r>
              <a:rPr lang="uk-UA" dirty="0" smtClean="0"/>
              <a:t>(використовуючи </a:t>
            </a:r>
            <a:r>
              <a:rPr lang="es-ES_tradnl" dirty="0" smtClean="0"/>
              <a:t>ArcGis 10</a:t>
            </a:r>
            <a:r>
              <a:rPr lang="en-US" dirty="0" smtClean="0"/>
              <a:t>)</a:t>
            </a:r>
            <a:endParaRPr lang="uk-UA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04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87380" y="0"/>
            <a:ext cx="10058400" cy="1449387"/>
          </a:xfrm>
        </p:spPr>
        <p:txBody>
          <a:bodyPr/>
          <a:lstStyle/>
          <a:p>
            <a:pPr algn="ctr"/>
            <a:r>
              <a:rPr lang="uk-UA" dirty="0" smtClean="0"/>
              <a:t>Мережа </a:t>
            </a:r>
            <a:r>
              <a:rPr lang="es-ES_tradnl" dirty="0" smtClean="0"/>
              <a:t>BiciMad </a:t>
            </a:r>
            <a:r>
              <a:rPr lang="uk-UA" dirty="0" smtClean="0"/>
              <a:t>в Мадриді: громадські </a:t>
            </a:r>
            <a:r>
              <a:rPr lang="uk-UA" dirty="0" err="1" smtClean="0"/>
              <a:t>електровелосипеди</a:t>
            </a:r>
            <a:endParaRPr lang="uk-UA" dirty="0"/>
          </a:p>
        </p:txBody>
      </p:sp>
      <p:pic>
        <p:nvPicPr>
          <p:cNvPr id="2050" name="Picture 2" descr="Las 123 estaciones de la 1º fase de BiciMAD, rodeadas por su área de influencia de 500 metr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6" y="1482792"/>
            <a:ext cx="5353887" cy="381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7731" y="5331854"/>
            <a:ext cx="3799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165 станцій</a:t>
            </a:r>
          </a:p>
          <a:p>
            <a:r>
              <a:rPr lang="en-US" sz="2400" dirty="0" smtClean="0"/>
              <a:t>&gt; 2000 </a:t>
            </a:r>
            <a:r>
              <a:rPr lang="uk-UA" sz="2400" dirty="0" err="1" smtClean="0"/>
              <a:t>електровелосипедів</a:t>
            </a:r>
            <a:endParaRPr lang="uk-UA" sz="2400" dirty="0"/>
          </a:p>
        </p:txBody>
      </p:sp>
      <p:pic>
        <p:nvPicPr>
          <p:cNvPr id="2052" name="Picture 4" descr="Velocidad media en bicicleta en las calles del centro de Madr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344" y="1462490"/>
            <a:ext cx="5429741" cy="381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02441" y="5342587"/>
            <a:ext cx="5153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Швидкість руху велосипедів по обраній частині міста</a:t>
            </a:r>
            <a:endParaRPr lang="uk-UA" sz="2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69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Методика розрахунку для Києва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/>
              <a:t>Метро – час руху між станціями з сайту </a:t>
            </a:r>
            <a:r>
              <a:rPr lang="en-US" sz="2400" dirty="0" smtClean="0"/>
              <a:t>metro.kiev.ua</a:t>
            </a:r>
            <a:r>
              <a:rPr lang="uk-UA" sz="2400" dirty="0" smtClean="0"/>
              <a:t>, додатково враховується час підйому/спуску по ескалатору для станцій глибокого залягання.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/>
              <a:t>Наземний громадський транспорт – інформація про час слідування з сайту </a:t>
            </a:r>
            <a:r>
              <a:rPr lang="en-US" sz="2400" dirty="0" smtClean="0"/>
              <a:t>www.eway.in.ua</a:t>
            </a:r>
            <a:r>
              <a:rPr lang="uk-UA" sz="2400" dirty="0" smtClean="0"/>
              <a:t>; береться середній час очікування протягом дня.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/>
              <a:t>Піша хода – вважається, що пішохід рухається зі швидкість 5 км/год.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400" dirty="0" smtClean="0"/>
              <a:t>Велосипед – середня швидкість 15 км/год; в гору – 10 км/год, з гори – 20 км/год. Також враховувалась кількість світлофорів на ділянках.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sz="2400" dirty="0" smtClean="0"/>
          </a:p>
          <a:p>
            <a:pPr>
              <a:buFont typeface="Wingdings" panose="05000000000000000000" pitchFamily="2" charset="2"/>
              <a:buChar char="§"/>
            </a:pPr>
            <a:endParaRPr lang="uk-UA" sz="2400" dirty="0" smtClean="0"/>
          </a:p>
          <a:p>
            <a:pPr>
              <a:buFont typeface="Wingdings" panose="05000000000000000000" pitchFamily="2" charset="2"/>
              <a:buChar char="§"/>
            </a:pPr>
            <a:endParaRPr lang="uk-UA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29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19200" y="158550"/>
            <a:ext cx="10058400" cy="1449387"/>
          </a:xfrm>
        </p:spPr>
        <p:txBody>
          <a:bodyPr/>
          <a:lstStyle/>
          <a:p>
            <a:pPr algn="ctr"/>
            <a:r>
              <a:rPr lang="uk-UA" dirty="0" smtClean="0"/>
              <a:t>Реальна швидкість згідно з даними </a:t>
            </a:r>
            <a:r>
              <a:rPr lang="uk-UA" dirty="0" err="1" smtClean="0"/>
              <a:t>велопрокату</a:t>
            </a:r>
            <a:r>
              <a:rPr lang="uk-UA" dirty="0" smtClean="0"/>
              <a:t> </a:t>
            </a:r>
            <a:r>
              <a:rPr lang="es-ES_tradnl" dirty="0" smtClean="0"/>
              <a:t>Nextbike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5718221" y="1944710"/>
            <a:ext cx="58727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 smtClean="0"/>
              <a:t>Некстбайк</a:t>
            </a:r>
            <a:r>
              <a:rPr lang="uk-UA" sz="2400" dirty="0" smtClean="0"/>
              <a:t> Київ: 12 точок прокату (повноцінних станцій поки що немає)</a:t>
            </a:r>
          </a:p>
          <a:p>
            <a:r>
              <a:rPr lang="uk-UA" sz="2400" dirty="0" smtClean="0"/>
              <a:t>Проаналізовано 13 реальних поїздок: середня швидкість 14,72 км/год</a:t>
            </a:r>
          </a:p>
          <a:p>
            <a:endParaRPr lang="uk-UA" sz="2400" dirty="0" smtClean="0"/>
          </a:p>
          <a:p>
            <a:r>
              <a:rPr lang="uk-UA" sz="2400" dirty="0" smtClean="0"/>
              <a:t>Маршрут 1 (набір висоти): 10 км/год</a:t>
            </a:r>
          </a:p>
          <a:p>
            <a:r>
              <a:rPr lang="uk-UA" sz="2400" dirty="0" smtClean="0"/>
              <a:t>Маршрут 2 (спуск): 21,6 км/год</a:t>
            </a:r>
          </a:p>
          <a:p>
            <a:r>
              <a:rPr lang="uk-UA" sz="2400" dirty="0" smtClean="0"/>
              <a:t>Маршрут 3 (майже рівнина): 20,6 км/год</a:t>
            </a:r>
            <a:endParaRPr lang="uk-UA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26" y="1679954"/>
            <a:ext cx="4505301" cy="437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67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96473" y="287338"/>
            <a:ext cx="10058400" cy="742950"/>
          </a:xfrm>
        </p:spPr>
        <p:txBody>
          <a:bodyPr/>
          <a:lstStyle/>
          <a:p>
            <a:r>
              <a:rPr lang="uk-UA" dirty="0" smtClean="0"/>
              <a:t>Центр: станція метро Палац Спорту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84341"/>
            <a:ext cx="5743626" cy="50103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429" y="1217097"/>
            <a:ext cx="6228571" cy="49904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397" y="5769735"/>
            <a:ext cx="4997003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метро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7594" y="5767589"/>
            <a:ext cx="4997003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вело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431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19084" y="0"/>
            <a:ext cx="10823418" cy="6921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Станція метро на околиці: Виставковий центр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78" y="832069"/>
            <a:ext cx="4670021" cy="4733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285" y="786725"/>
            <a:ext cx="4640878" cy="46659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3189" y="5422006"/>
            <a:ext cx="4675031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метро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36406" y="5419859"/>
            <a:ext cx="4647127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вело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519" y="6040192"/>
            <a:ext cx="11127347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Крім метрополітену, пораховано наземний транспорт: тролейбуси № 1, 11, 12, 42, 43, 45, 46 та автобуси №20, 27, 56. Поблизу метро також є </a:t>
            </a:r>
            <a:r>
              <a:rPr lang="uk-UA" sz="2000" b="1" dirty="0" err="1" smtClean="0">
                <a:solidFill>
                  <a:srgbClr val="002060"/>
                </a:solidFill>
              </a:rPr>
              <a:t>Велопойнт</a:t>
            </a:r>
            <a:r>
              <a:rPr lang="uk-UA" sz="2000" b="1" dirty="0" smtClean="0">
                <a:solidFill>
                  <a:srgbClr val="002060"/>
                </a:solidFill>
              </a:rPr>
              <a:t> – </a:t>
            </a:r>
            <a:r>
              <a:rPr lang="uk-UA" sz="2000" b="1" dirty="0" err="1" smtClean="0">
                <a:solidFill>
                  <a:srgbClr val="002060"/>
                </a:solidFill>
              </a:rPr>
              <a:t>перехоплюючий</a:t>
            </a:r>
            <a:r>
              <a:rPr lang="uk-UA" sz="2000" b="1" dirty="0" smtClean="0">
                <a:solidFill>
                  <a:srgbClr val="002060"/>
                </a:solidFill>
              </a:rPr>
              <a:t> паркінг для вело.</a:t>
            </a:r>
            <a:endParaRPr lang="uk-UA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83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00259" y="94155"/>
            <a:ext cx="10058400" cy="768350"/>
          </a:xfrm>
        </p:spPr>
        <p:txBody>
          <a:bodyPr/>
          <a:lstStyle/>
          <a:p>
            <a:pPr algn="ctr"/>
            <a:r>
              <a:rPr lang="uk-UA" dirty="0" smtClean="0"/>
              <a:t>Центр: 10 хвилин до метро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37" y="1069531"/>
            <a:ext cx="5345856" cy="4481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396" y="979909"/>
            <a:ext cx="5346921" cy="45620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578" y="5087155"/>
            <a:ext cx="4997003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метро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85775" y="5085009"/>
            <a:ext cx="4997003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20-хвилинна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вело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3944" y="5756856"/>
            <a:ext cx="10985679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Реальна ситуація: ми знаходимось неподалік від метро. 10 хвилин йдемо пішки, 10 хвилин їдемо на метро. Для прикладу, взято офіс АВК біля станції метро Тараса Шевченка.</a:t>
            </a:r>
            <a:endParaRPr lang="uk-UA" sz="2000" b="1" dirty="0">
              <a:solidFill>
                <a:srgbClr val="002060"/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32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170099" y="157521"/>
            <a:ext cx="10687050" cy="6794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Віддалений від метро район: Троєщина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685" y="808250"/>
            <a:ext cx="5883315" cy="43819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9062"/>
            <a:ext cx="6027313" cy="43862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790941"/>
            <a:ext cx="4997003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3</a:t>
            </a:r>
            <a:r>
              <a:rPr lang="uk-UA" sz="2400" dirty="0" smtClean="0">
                <a:solidFill>
                  <a:srgbClr val="FFFF00"/>
                </a:solidFill>
              </a:rPr>
              <a:t>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громадському транспорті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1380" y="5072130"/>
            <a:ext cx="4997003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FFFF00"/>
                </a:solidFill>
              </a:rPr>
              <a:t>3</a:t>
            </a:r>
            <a:r>
              <a:rPr lang="uk-UA" sz="2400" dirty="0" smtClean="0">
                <a:solidFill>
                  <a:srgbClr val="FFFF00"/>
                </a:solidFill>
              </a:rPr>
              <a:t>0-хвилинна </a:t>
            </a:r>
            <a:r>
              <a:rPr lang="uk-UA" sz="2400" dirty="0" smtClean="0">
                <a:solidFill>
                  <a:srgbClr val="FFFF00"/>
                </a:solidFill>
              </a:rPr>
              <a:t>доступність </a:t>
            </a:r>
            <a:r>
              <a:rPr lang="uk-UA" sz="2400" dirty="0" smtClean="0">
                <a:solidFill>
                  <a:srgbClr val="FFFF00"/>
                </a:solidFill>
              </a:rPr>
              <a:t>на вело</a:t>
            </a:r>
            <a:endParaRPr lang="uk-UA" sz="2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756856"/>
            <a:ext cx="12192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Пораховано наземний транспорт: міську електричку, швидкісний та звичайний трамвай, тролейбуси, автобуси. Поблизу станцій метро Оболонь та Лівобережна є </a:t>
            </a:r>
            <a:r>
              <a:rPr lang="uk-UA" sz="2000" b="1" dirty="0" err="1" smtClean="0">
                <a:solidFill>
                  <a:srgbClr val="002060"/>
                </a:solidFill>
              </a:rPr>
              <a:t>Велопойнти</a:t>
            </a:r>
            <a:r>
              <a:rPr lang="uk-UA" sz="2000" b="1" dirty="0" smtClean="0">
                <a:solidFill>
                  <a:srgbClr val="002060"/>
                </a:solidFill>
              </a:rPr>
              <a:t> – </a:t>
            </a:r>
            <a:r>
              <a:rPr lang="uk-UA" sz="2000" b="1" dirty="0" err="1" smtClean="0">
                <a:solidFill>
                  <a:srgbClr val="002060"/>
                </a:solidFill>
              </a:rPr>
              <a:t>перехоплюючі</a:t>
            </a:r>
            <a:r>
              <a:rPr lang="uk-UA" sz="2000" b="1" dirty="0" smtClean="0">
                <a:solidFill>
                  <a:srgbClr val="002060"/>
                </a:solidFill>
              </a:rPr>
              <a:t> паркінги для вело.</a:t>
            </a:r>
            <a:endParaRPr lang="uk-UA" sz="2000" b="1" dirty="0">
              <a:solidFill>
                <a:srgbClr val="002060"/>
              </a:solidFill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647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2708"/>
            <a:ext cx="3200400" cy="47244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760112" y="158549"/>
            <a:ext cx="10058400" cy="7048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Вело проти авто: реальний маршрут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3232597" y="1133341"/>
            <a:ext cx="202198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7030A0"/>
                </a:solidFill>
              </a:rPr>
              <a:t>Довжина: 16 км, червоним виділено ділянки, де рух ускладнено (5-15 км/год)</a:t>
            </a:r>
          </a:p>
          <a:p>
            <a:r>
              <a:rPr lang="uk-UA" sz="2400" dirty="0" smtClean="0">
                <a:solidFill>
                  <a:srgbClr val="7030A0"/>
                </a:solidFill>
              </a:rPr>
              <a:t>Орієнтовний час в дорозі: 1:00 – 1:15</a:t>
            </a:r>
          </a:p>
          <a:p>
            <a:r>
              <a:rPr lang="uk-UA" sz="2400" dirty="0" smtClean="0">
                <a:solidFill>
                  <a:srgbClr val="7030A0"/>
                </a:solidFill>
              </a:rPr>
              <a:t>Громадський транспорт: 1:10 – 1:30</a:t>
            </a:r>
            <a:endParaRPr lang="uk-UA" sz="24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12935" y="1156952"/>
            <a:ext cx="34751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7030A0"/>
                </a:solidFill>
              </a:rPr>
              <a:t>Довжина: 13,5 км, колами виділено ділянки, де є можливість скоротити: проїзд через паркові зони або ж підземний перехід.</a:t>
            </a:r>
          </a:p>
          <a:p>
            <a:r>
              <a:rPr lang="uk-UA" sz="2400" dirty="0" err="1" smtClean="0">
                <a:solidFill>
                  <a:srgbClr val="7030A0"/>
                </a:solidFill>
              </a:rPr>
              <a:t>Велоінфраструктура</a:t>
            </a:r>
            <a:r>
              <a:rPr lang="uk-UA" sz="2400" dirty="0" smtClean="0">
                <a:solidFill>
                  <a:srgbClr val="7030A0"/>
                </a:solidFill>
              </a:rPr>
              <a:t> на маршруті відсутня.</a:t>
            </a:r>
          </a:p>
          <a:p>
            <a:r>
              <a:rPr lang="uk-UA" sz="2400" dirty="0" smtClean="0">
                <a:solidFill>
                  <a:srgbClr val="7030A0"/>
                </a:solidFill>
              </a:rPr>
              <a:t>Чорним виділено місця, де є можливість їхати по смузі громадського транспорту.</a:t>
            </a:r>
          </a:p>
          <a:p>
            <a:r>
              <a:rPr lang="uk-UA" sz="2400" dirty="0" smtClean="0">
                <a:solidFill>
                  <a:srgbClr val="7030A0"/>
                </a:solidFill>
              </a:rPr>
              <a:t>Час в дорозі: 56 хв.</a:t>
            </a:r>
            <a:endParaRPr lang="uk-UA" sz="2400" dirty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613" y="1174593"/>
            <a:ext cx="3219450" cy="4714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950039"/>
            <a:ext cx="12192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Для багатьох маршрутів в Києві велосипед є оптимальним вже сьогодні навіть без інфраструктури. Паркові зони та смуги для громадського транспорту значно покращують і пришвидшують рух.</a:t>
            </a:r>
            <a:endParaRPr lang="uk-UA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650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Підсумки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400" dirty="0" smtClean="0"/>
              <a:t> Для значної частини переміщень по місту, велосипед є конкурентним транспортом навіть у Києві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400" dirty="0" smtClean="0"/>
              <a:t> Використання відкритих даних підтверджує особистий досвід велосипедистів і може слугувати аргументом для суспільства та влади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uk-UA" sz="2400" dirty="0"/>
              <a:t> </a:t>
            </a:r>
            <a:r>
              <a:rPr lang="uk-UA" sz="2400" dirty="0" smtClean="0"/>
              <a:t>Використані ресурси: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u="sng" dirty="0">
                <a:solidFill>
                  <a:srgbClr val="0070C0"/>
                </a:solidFill>
              </a:rPr>
              <a:t>http://</a:t>
            </a:r>
            <a:r>
              <a:rPr lang="en-US" sz="2400" u="sng" dirty="0" smtClean="0">
                <a:solidFill>
                  <a:srgbClr val="0070C0"/>
                </a:solidFill>
              </a:rPr>
              <a:t>www.gpsies.com</a:t>
            </a:r>
            <a:r>
              <a:rPr lang="uk-UA" sz="2400" dirty="0" smtClean="0">
                <a:solidFill>
                  <a:srgbClr val="0070C0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– побудова </a:t>
            </a:r>
            <a:r>
              <a:rPr lang="es-ES_tradnl" sz="2400" dirty="0" smtClean="0">
                <a:solidFill>
                  <a:schemeClr val="tx1"/>
                </a:solidFill>
              </a:rPr>
              <a:t>GPS </a:t>
            </a:r>
            <a:r>
              <a:rPr lang="uk-UA" sz="2400" dirty="0" smtClean="0">
                <a:solidFill>
                  <a:schemeClr val="tx1"/>
                </a:solidFill>
              </a:rPr>
              <a:t>треків, для різних типів транспорту, є дані про рельєф</a:t>
            </a:r>
            <a:endParaRPr lang="en-US" sz="2400" u="sng" dirty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u="sng" dirty="0">
                <a:solidFill>
                  <a:srgbClr val="0070C0"/>
                </a:solidFill>
              </a:rPr>
              <a:t>http://</a:t>
            </a:r>
            <a:r>
              <a:rPr lang="en-US" sz="2400" u="sng" dirty="0" smtClean="0">
                <a:solidFill>
                  <a:srgbClr val="0070C0"/>
                </a:solidFill>
              </a:rPr>
              <a:t>www.eway.in.ua/ua/cities/kyiv</a:t>
            </a:r>
            <a:r>
              <a:rPr lang="uk-UA" sz="2400" dirty="0" smtClean="0">
                <a:solidFill>
                  <a:schemeClr val="tx1"/>
                </a:solidFill>
              </a:rPr>
              <a:t> – </a:t>
            </a:r>
            <a:r>
              <a:rPr lang="es-ES_tradnl" sz="2400" dirty="0" smtClean="0">
                <a:solidFill>
                  <a:schemeClr val="tx1"/>
                </a:solidFill>
              </a:rPr>
              <a:t>EasyWay</a:t>
            </a:r>
            <a:r>
              <a:rPr lang="uk-UA" sz="2400" dirty="0" smtClean="0">
                <a:solidFill>
                  <a:schemeClr val="tx1"/>
                </a:solidFill>
              </a:rPr>
              <a:t>, </a:t>
            </a:r>
            <a:r>
              <a:rPr lang="uk-UA" sz="2400" dirty="0" err="1" smtClean="0">
                <a:solidFill>
                  <a:schemeClr val="tx1"/>
                </a:solidFill>
              </a:rPr>
              <a:t>трекер</a:t>
            </a:r>
            <a:r>
              <a:rPr lang="uk-UA" sz="2400" dirty="0" smtClean="0">
                <a:solidFill>
                  <a:schemeClr val="tx1"/>
                </a:solidFill>
              </a:rPr>
              <a:t> громадського транспорту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u="sng" dirty="0">
                <a:solidFill>
                  <a:srgbClr val="0070C0"/>
                </a:solidFill>
              </a:rPr>
              <a:t>http://kpt.kiev.ua</a:t>
            </a:r>
            <a:r>
              <a:rPr lang="en-US" sz="2400" u="sng" dirty="0" smtClean="0">
                <a:solidFill>
                  <a:srgbClr val="0070C0"/>
                </a:solidFill>
              </a:rPr>
              <a:t>/</a:t>
            </a:r>
            <a:r>
              <a:rPr lang="uk-UA" sz="2400" dirty="0">
                <a:solidFill>
                  <a:srgbClr val="0070C0"/>
                </a:solidFill>
              </a:rPr>
              <a:t> </a:t>
            </a:r>
            <a:r>
              <a:rPr lang="uk-UA" sz="2400" dirty="0" smtClean="0">
                <a:solidFill>
                  <a:srgbClr val="0070C0"/>
                </a:solidFill>
              </a:rPr>
              <a:t>- </a:t>
            </a:r>
            <a:r>
              <a:rPr lang="uk-UA" sz="2400" dirty="0" smtClean="0">
                <a:solidFill>
                  <a:schemeClr val="tx1"/>
                </a:solidFill>
              </a:rPr>
              <a:t>сайт </a:t>
            </a:r>
            <a:r>
              <a:rPr lang="uk-UA" sz="2400" dirty="0" err="1" smtClean="0">
                <a:solidFill>
                  <a:schemeClr val="tx1"/>
                </a:solidFill>
              </a:rPr>
              <a:t>Київпастрансу</a:t>
            </a:r>
            <a:r>
              <a:rPr lang="uk-UA" sz="2400" dirty="0" smtClean="0">
                <a:solidFill>
                  <a:schemeClr val="tx1"/>
                </a:solidFill>
              </a:rPr>
              <a:t>, є розклади руху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u="sng" dirty="0">
                <a:solidFill>
                  <a:srgbClr val="0070C0"/>
                </a:solidFill>
              </a:rPr>
              <a:t>http://metro.kiev.ua</a:t>
            </a:r>
            <a:r>
              <a:rPr lang="en-US" sz="2400" u="sng" dirty="0" smtClean="0">
                <a:solidFill>
                  <a:srgbClr val="0070C0"/>
                </a:solidFill>
              </a:rPr>
              <a:t>/</a:t>
            </a:r>
            <a:r>
              <a:rPr lang="uk-UA" sz="2400" dirty="0" smtClean="0">
                <a:solidFill>
                  <a:schemeClr val="tx1"/>
                </a:solidFill>
              </a:rPr>
              <a:t> - сайт Київського метрополітену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Богдан Лепявко, Асоціація велосипедистів Києва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119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22242" y="1588104"/>
            <a:ext cx="6443730" cy="1449387"/>
          </a:xfrm>
        </p:spPr>
        <p:txBody>
          <a:bodyPr>
            <a:normAutofit/>
          </a:bodyPr>
          <a:lstStyle/>
          <a:p>
            <a:r>
              <a:rPr lang="uk-UA" sz="7200" b="1" i="1" dirty="0" smtClean="0">
                <a:solidFill>
                  <a:schemeClr val="accent2">
                    <a:lumMod val="50000"/>
                  </a:schemeClr>
                </a:solidFill>
              </a:rPr>
              <a:t>Дякую за увагу!</a:t>
            </a:r>
            <a:endParaRPr lang="uk-UA" sz="7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07076" y="4314826"/>
            <a:ext cx="10058400" cy="1554163"/>
          </a:xfrm>
        </p:spPr>
        <p:txBody>
          <a:bodyPr>
            <a:normAutofit/>
          </a:bodyPr>
          <a:lstStyle/>
          <a:p>
            <a:pPr algn="ctr"/>
            <a:r>
              <a:rPr lang="es-ES_tradnl" sz="2800" i="1" dirty="0" smtClean="0">
                <a:solidFill>
                  <a:srgbClr val="002060"/>
                </a:solidFill>
              </a:rPr>
              <a:t>Facebook</a:t>
            </a:r>
            <a:r>
              <a:rPr lang="en-US" sz="2800" i="1" dirty="0" smtClean="0">
                <a:solidFill>
                  <a:srgbClr val="002060"/>
                </a:solidFill>
              </a:rPr>
              <a:t>: Bogdan </a:t>
            </a:r>
            <a:r>
              <a:rPr lang="en-US" sz="2800" i="1" dirty="0" err="1" smtClean="0">
                <a:solidFill>
                  <a:srgbClr val="002060"/>
                </a:solidFill>
              </a:rPr>
              <a:t>Lepiavko</a:t>
            </a:r>
            <a:endParaRPr lang="en-US" sz="2800" i="1" dirty="0">
              <a:solidFill>
                <a:srgbClr val="002060"/>
              </a:solidFill>
            </a:endParaRPr>
          </a:p>
          <a:p>
            <a:pPr algn="ctr"/>
            <a:r>
              <a:rPr lang="en-US" sz="2800" i="1" dirty="0" smtClean="0">
                <a:solidFill>
                  <a:srgbClr val="002060"/>
                </a:solidFill>
              </a:rPr>
              <a:t>Email: lepiavkob@gmail.com</a:t>
            </a:r>
            <a:endParaRPr lang="uk-UA" sz="28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66944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257</TotalTime>
  <Words>612</Words>
  <Application>Microsoft Office PowerPoint</Application>
  <PresentationFormat>Широкоэкранный</PresentationFormat>
  <Paragraphs>70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Ретро</vt:lpstr>
      <vt:lpstr>Велосипед проти громадського транспорту у Мадриді та Києві</vt:lpstr>
      <vt:lpstr>Метро проти мережі міських прокатів в Мадриді</vt:lpstr>
      <vt:lpstr>Мережа BiciMad в Мадриді: громадські електровелосипеди</vt:lpstr>
      <vt:lpstr>Методика розрахунку для Києва</vt:lpstr>
      <vt:lpstr>Реальна швидкість згідно з даними велопрокату Nextbike</vt:lpstr>
      <vt:lpstr>Центр: станція метро Палац Спорту</vt:lpstr>
      <vt:lpstr>Станція метро на околиці: Виставковий центр</vt:lpstr>
      <vt:lpstr>Центр: 10 хвилин до метро</vt:lpstr>
      <vt:lpstr>Віддалений від метро район: Троєщина</vt:lpstr>
      <vt:lpstr>Вело проти авто: реальний маршрут</vt:lpstr>
      <vt:lpstr>Підсумки</vt:lpstr>
      <vt:lpstr>Дякую за увагу!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Велосипед проти громадського транспорту у Мадриді та Києві</dc:title>
  <dc:creator>Bogdan</dc:creator>
  <cp:lastModifiedBy>Bogdan</cp:lastModifiedBy>
  <cp:revision>20</cp:revision>
  <dcterms:created xsi:type="dcterms:W3CDTF">2016-10-15T18:56:29Z</dcterms:created>
  <dcterms:modified xsi:type="dcterms:W3CDTF">2016-10-17T20:08:30Z</dcterms:modified>
</cp:coreProperties>
</file>