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0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2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2" r:id="rId2"/>
    <p:sldMasterId id="2147483686" r:id="rId3"/>
    <p:sldMasterId id="2147483698" r:id="rId4"/>
    <p:sldMasterId id="2147483734" r:id="rId5"/>
    <p:sldMasterId id="2147483748" r:id="rId6"/>
    <p:sldMasterId id="2147483760" r:id="rId7"/>
    <p:sldMasterId id="2147483772" r:id="rId8"/>
    <p:sldMasterId id="2147483786" r:id="rId9"/>
    <p:sldMasterId id="2147483798" r:id="rId10"/>
    <p:sldMasterId id="2147483810" r:id="rId11"/>
    <p:sldMasterId id="2147483822" r:id="rId12"/>
    <p:sldMasterId id="2147483834" r:id="rId13"/>
  </p:sldMasterIdLst>
  <p:notesMasterIdLst>
    <p:notesMasterId r:id="rId40"/>
  </p:notesMasterIdLst>
  <p:sldIdLst>
    <p:sldId id="375" r:id="rId14"/>
    <p:sldId id="376" r:id="rId15"/>
    <p:sldId id="377" r:id="rId16"/>
    <p:sldId id="413" r:id="rId17"/>
    <p:sldId id="403" r:id="rId18"/>
    <p:sldId id="414" r:id="rId19"/>
    <p:sldId id="399" r:id="rId20"/>
    <p:sldId id="401" r:id="rId21"/>
    <p:sldId id="416" r:id="rId22"/>
    <p:sldId id="389" r:id="rId23"/>
    <p:sldId id="415" r:id="rId24"/>
    <p:sldId id="412" r:id="rId25"/>
    <p:sldId id="409" r:id="rId26"/>
    <p:sldId id="417" r:id="rId27"/>
    <p:sldId id="419" r:id="rId28"/>
    <p:sldId id="418" r:id="rId29"/>
    <p:sldId id="420" r:id="rId30"/>
    <p:sldId id="398" r:id="rId31"/>
    <p:sldId id="404" r:id="rId32"/>
    <p:sldId id="406" r:id="rId33"/>
    <p:sldId id="397" r:id="rId34"/>
    <p:sldId id="421" r:id="rId35"/>
    <p:sldId id="378" r:id="rId36"/>
    <p:sldId id="422" r:id="rId37"/>
    <p:sldId id="424" r:id="rId38"/>
    <p:sldId id="395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rnhard Ensink" initials="BE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62" autoAdjust="0"/>
    <p:restoredTop sz="90586" autoAdjust="0"/>
  </p:normalViewPr>
  <p:slideViewPr>
    <p:cSldViewPr>
      <p:cViewPr>
        <p:scale>
          <a:sx n="50" d="100"/>
          <a:sy n="50" d="100"/>
        </p:scale>
        <p:origin x="-1950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082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1E68F5-6504-4F46-9DB9-92B589CF00C5}" type="datetimeFigureOut">
              <a:rPr lang="en-GB" smtClean="0"/>
              <a:pPr/>
              <a:t>14/10/2016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8D26E-185B-4375-AA07-3054D540B2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924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8D26E-185B-4375-AA07-3054D540B2B9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85067D-A56E-40AC-A8CD-6DF99F85F629}" type="slidenum">
              <a:rPr lang="en-US" altLang="en-US">
                <a:solidFill>
                  <a:prstClr val="black"/>
                </a:solidFill>
              </a:rPr>
              <a:pPr/>
              <a:t>6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3213"/>
          </a:xfrm>
        </p:spPr>
        <p:txBody>
          <a:bodyPr lIns="88414" tIns="44208" rIns="88414" bIns="44208"/>
          <a:lstStyle/>
          <a:p>
            <a:endParaRPr lang="en-GB" altLang="en-US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 bwMode="auto">
          <a:xfrm>
            <a:off x="3883025" y="8685213"/>
            <a:ext cx="2973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414" tIns="44208" rIns="88414" bIns="44208" anchor="b"/>
          <a:lstStyle>
            <a:lvl1pPr defTabSz="863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1675" indent="-269875" defTabSz="863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088" indent="-217488" defTabSz="863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2888" indent="-215900" defTabSz="863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4688" indent="-215900" defTabSz="863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01888" indent="-215900" defTabSz="863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59088" indent="-215900" defTabSz="863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16288" indent="-215900" defTabSz="863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73488" indent="-215900" defTabSz="863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9485B867-E5EA-4067-8940-F518510F02E8}" type="slidenum">
              <a:rPr lang="en-GB" altLang="en-US" sz="1100" smtClean="0">
                <a:solidFill>
                  <a:prstClr val="black"/>
                </a:solidFill>
                <a:latin typeface="Calibri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GB" altLang="en-US" sz="1100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8D26E-185B-4375-AA07-3054D540B2B9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888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6A34CE-5E9C-4C93-BC00-EC91983FBE41}" type="slidenum">
              <a:rPr lang="en-U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8D26E-185B-4375-AA07-3054D540B2B9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5654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69C49F2-7D87-4966-AB00-FDE373B34ED6}" type="slidenum">
              <a:rPr lang="da-DK" altLang="en-US">
                <a:solidFill>
                  <a:prstClr val="black"/>
                </a:solidFill>
              </a:rPr>
              <a:pPr eaLnBrk="1" hangingPunct="1"/>
              <a:t>18</a:t>
            </a:fld>
            <a:endParaRPr lang="da-DK" altLang="en-US">
              <a:solidFill>
                <a:prstClr val="black"/>
              </a:solidFill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12C2C1-661B-4047-9CF4-3390160E3541}" type="slidenum">
              <a:rPr lang="en-US" altLang="en-US">
                <a:solidFill>
                  <a:prstClr val="black"/>
                </a:solidFill>
              </a:rPr>
              <a:pPr/>
              <a:t>19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But we don’t teach this - yet</a:t>
            </a:r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chair picture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8D26E-185B-4375-AA07-3054D540B2B9}" type="slidenum">
              <a:rPr lang="en-GB" smtClean="0">
                <a:solidFill>
                  <a:prstClr val="black"/>
                </a:solidFill>
              </a:rPr>
              <a:pPr/>
              <a:t>20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190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F6C75D-4573-4B39-82A5-B09182DBE7AC}" type="slidenum">
              <a:rPr lang="en-US" altLang="en-US">
                <a:solidFill>
                  <a:prstClr val="black"/>
                </a:solidFill>
              </a:rPr>
              <a:pPr/>
              <a:t>21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228600" indent="-228600"/>
            <a:endParaRPr lang="de-DE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chair picture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8D26E-185B-4375-AA07-3054D540B2B9}" type="slidenum">
              <a:rPr lang="en-GB" smtClean="0">
                <a:solidFill>
                  <a:prstClr val="black"/>
                </a:solidFill>
              </a:rPr>
              <a:pPr/>
              <a:t>23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1909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8D26E-185B-4375-AA07-3054D540B2B9}" type="slidenum">
              <a:rPr lang="en-GB" smtClean="0">
                <a:solidFill>
                  <a:prstClr val="black"/>
                </a:solidFill>
              </a:rPr>
              <a:pPr/>
              <a:t>25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9930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8D26E-185B-4375-AA07-3054D540B2B9}" type="slidenum">
              <a:rPr lang="en-GB" smtClean="0"/>
              <a:pPr/>
              <a:t>26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0867C-839C-4623-9C36-B57C2011BD13}" type="datetime1">
              <a:rPr lang="en-GB" smtClean="0"/>
              <a:pPr/>
              <a:t>14/10/2016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3EEC-19A7-4E22-AA37-A5B6D79A45B1}" type="datetime1">
              <a:rPr lang="en-GB" smtClean="0"/>
              <a:pPr/>
              <a:t>14/10/2016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4209-06D5-4A90-9E4F-5BBB9146C785}" type="datetime1">
              <a:rPr lang="en-GB" smtClean="0"/>
              <a:pPr/>
              <a:t>14/10/2016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B5C6-4636-4D7B-9E52-78F38996154F}" type="datetime1">
              <a:rPr lang="en-GB" smtClean="0"/>
              <a:pPr/>
              <a:t>14/10/2016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E1F-4E31-460F-91D4-BE37A56EC50D}" type="datetime1">
              <a:rPr lang="en-GB" smtClean="0"/>
              <a:pPr/>
              <a:t>14/10/2016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D42E9-802C-4C5A-B789-F471DBCDEFE7}" type="datetime1">
              <a:rPr lang="en-GB" smtClean="0"/>
              <a:pPr/>
              <a:t>14/10/2016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C9766-1747-4085-9710-08B2AA753A5B}" type="datetime1">
              <a:rPr lang="en-GB" smtClean="0"/>
              <a:pPr/>
              <a:t>14/10/2016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4AF2-4F75-4D31-873A-B744F9FBECA5}" type="datetime1">
              <a:rPr lang="en-GB" smtClean="0"/>
              <a:pPr/>
              <a:t>14/10/2016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B8BB-B1AA-4C24-AB79-AB41021CC4AC}" type="datetime1">
              <a:rPr lang="en-GB" smtClean="0"/>
              <a:pPr/>
              <a:t>14/10/2016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9D76-2BA9-43EA-BAE7-BBC2A8D0A6AF}" type="datetime1">
              <a:rPr lang="en-GB" smtClean="0"/>
              <a:pPr/>
              <a:t>14/10/2016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63690-2239-41B1-91C0-335FE46159C2}" type="datetime1">
              <a:rPr lang="en-GB" smtClean="0"/>
              <a:pPr/>
              <a:t>14/10/2016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360B4-9B58-4E4A-BD2D-E540F107738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720207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E764D-1ECC-40A2-A728-C2A2CCC2BE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835350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2FDF5-694A-4F62-A7B2-9E219F6A077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399299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2133600"/>
            <a:ext cx="4135437" cy="402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25" y="2133600"/>
            <a:ext cx="4137025" cy="402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D9B75-5BE8-4C65-BDB5-5D4389D5D2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604578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2E0858-C8FB-4A62-BD1E-C2907B632E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669667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6B627-A687-4044-8619-8A6F91124C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417034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DE19A-DA85-43A5-9C72-7508E23027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004413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110A1-4F62-4DA3-A7DB-73B6FA2AD5E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157186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85D13-32BF-4AC9-B03B-757AD70A3F2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761809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73011-04F0-47B9-A68B-8FDF2EFBE7E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86959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9100" y="620713"/>
            <a:ext cx="2124075" cy="5534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620713"/>
            <a:ext cx="6221412" cy="5534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EFCB8-4095-4E81-B7E8-5D6DB15C9D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734900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713" y="620713"/>
            <a:ext cx="712946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95288" y="2133600"/>
            <a:ext cx="4135437" cy="40211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25" y="2133600"/>
            <a:ext cx="4137025" cy="40211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67EB1-7021-4BD1-A71B-1CC8E844BAC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288242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713" y="620713"/>
            <a:ext cx="712946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95288" y="2133600"/>
            <a:ext cx="8424862" cy="4021138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D6163-4C8E-4860-896B-7E68CDDB42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652108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0867C-839C-4623-9C36-B57C2011BD13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9435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3EEC-19A7-4E22-AA37-A5B6D79A45B1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5194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4209-06D5-4A90-9E4F-5BBB9146C785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280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B5C6-4636-4D7B-9E52-78F38996154F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2174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E1F-4E31-460F-91D4-BE37A56EC50D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8776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D42E9-802C-4C5A-B789-F471DBCDEFE7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622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C9766-1747-4085-9710-08B2AA753A5B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2327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4AF2-4F75-4D31-873A-B744F9FBECA5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9504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B8BB-B1AA-4C24-AB79-AB41021CC4AC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9087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9D76-2BA9-43EA-BAE7-BBC2A8D0A6AF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2019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63690-2239-41B1-91C0-335FE46159C2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5793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0867C-839C-4623-9C36-B57C2011BD13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81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>
                <a:solidFill>
                  <a:schemeClr val="bg2">
                    <a:lumMod val="75000"/>
                  </a:schemeClr>
                </a:solidFill>
              </a:defRPr>
            </a:lvl3pPr>
            <a:lvl4pPr>
              <a:defRPr>
                <a:solidFill>
                  <a:schemeClr val="bg2">
                    <a:lumMod val="75000"/>
                  </a:schemeClr>
                </a:solidFill>
              </a:defRPr>
            </a:lvl4pPr>
            <a:lvl5pPr>
              <a:defRPr>
                <a:solidFill>
                  <a:schemeClr val="bg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3EEC-19A7-4E22-AA37-A5B6D79A45B1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pic>
        <p:nvPicPr>
          <p:cNvPr id="8194" name="Picture 2" descr="Description: Description: cid:image005.jpg@01CD067B.7A332A5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48400"/>
            <a:ext cx="14097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46598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4209-06D5-4A90-9E4F-5BBB9146C785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2114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B5C6-4636-4D7B-9E52-78F38996154F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667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E1F-4E31-460F-91D4-BE37A56EC50D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624616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D42E9-802C-4C5A-B789-F471DBCDEFE7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698520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C9766-1747-4085-9710-08B2AA753A5B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846445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4AF2-4F75-4D31-873A-B744F9FBECA5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610960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B8BB-B1AA-4C24-AB79-AB41021CC4AC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147491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9D76-2BA9-43EA-BAE7-BBC2A8D0A6AF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074946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63690-2239-41B1-91C0-335FE46159C2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456649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DD3077A-CAB0-4B8C-BAB9-DE241421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741989"/>
      </p:ext>
    </p:extLst>
  </p:cSld>
  <p:clrMapOvr>
    <a:masterClrMapping/>
  </p:clrMapOvr>
  <p:transition spd="slow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896E25F-4D6D-4710-B1D4-445F800F3F9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465870"/>
      </p:ext>
    </p:extLst>
  </p:cSld>
  <p:clrMapOvr>
    <a:masterClrMapping/>
  </p:clrMapOvr>
  <p:transition spd="slow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F2F10E0-FA3D-4C62-8D12-B5B777392BC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60597"/>
      </p:ext>
    </p:extLst>
  </p:cSld>
  <p:clrMapOvr>
    <a:masterClrMapping/>
  </p:clrMapOvr>
  <p:transition spd="slow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2133600"/>
            <a:ext cx="4135437" cy="402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25" y="2133600"/>
            <a:ext cx="4137025" cy="402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B51CE44-858A-41E4-9D34-4EAF51D020A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398019"/>
      </p:ext>
    </p:extLst>
  </p:cSld>
  <p:clrMapOvr>
    <a:masterClrMapping/>
  </p:clrMapOvr>
  <p:transition spd="slow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9169E3D-B920-4BCA-A08C-9903466BE17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841835"/>
      </p:ext>
    </p:extLst>
  </p:cSld>
  <p:clrMapOvr>
    <a:masterClrMapping/>
  </p:clrMapOvr>
  <p:transition spd="slow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51DA05-A73A-40CF-8842-CC571EF981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332618"/>
      </p:ext>
    </p:extLst>
  </p:cSld>
  <p:clrMapOvr>
    <a:masterClrMapping/>
  </p:clrMapOvr>
  <p:transition spd="slow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4E84F48-2731-4937-A11A-CE9319062A1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095821"/>
      </p:ext>
    </p:extLst>
  </p:cSld>
  <p:clrMapOvr>
    <a:masterClrMapping/>
  </p:clrMapOvr>
  <p:transition spd="slow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9FD8D26-62D8-430F-B2C1-8326C626B0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08800"/>
      </p:ext>
    </p:extLst>
  </p:cSld>
  <p:clrMapOvr>
    <a:masterClrMapping/>
  </p:clrMapOvr>
  <p:transition spd="slow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D86BC98-2B02-4B39-A2F6-4E4619B1227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119056"/>
      </p:ext>
    </p:extLst>
  </p:cSld>
  <p:clrMapOvr>
    <a:masterClrMapping/>
  </p:clrMapOvr>
  <p:transition spd="slow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0B4A5BB-5355-47E5-9426-0F6EEDFC28A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966123"/>
      </p:ext>
    </p:extLst>
  </p:cSld>
  <p:clrMapOvr>
    <a:masterClrMapping/>
  </p:clrMapOvr>
  <p:transition spd="slow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9100" y="620713"/>
            <a:ext cx="2124075" cy="5534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620713"/>
            <a:ext cx="6221412" cy="5534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9C9F09E-A6E2-4770-A15B-695D16F461F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446580"/>
      </p:ext>
    </p:extLst>
  </p:cSld>
  <p:clrMapOvr>
    <a:masterClrMapping/>
  </p:clrMapOvr>
  <p:transition spd="slow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713" y="620713"/>
            <a:ext cx="712946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95288" y="2133600"/>
            <a:ext cx="4135437" cy="40211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25" y="2133600"/>
            <a:ext cx="4137025" cy="40211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D89EB7C-1DA6-4C5B-B0DB-DBD95F81188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70874"/>
      </p:ext>
    </p:extLst>
  </p:cSld>
  <p:clrMapOvr>
    <a:masterClrMapping/>
  </p:clrMapOvr>
  <p:transition spd="slow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713" y="620713"/>
            <a:ext cx="712946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95288" y="2133600"/>
            <a:ext cx="8424862" cy="4021138"/>
          </a:xfr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36F4A4C-DBCE-41EE-BD53-A9B35C70D38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705234"/>
      </p:ext>
    </p:extLst>
  </p:cSld>
  <p:clrMapOvr>
    <a:masterClrMapping/>
  </p:clrMapOvr>
  <p:transition spd="slow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87F8A-7E1E-4B93-AF53-D690CD61457B}" type="slidenum">
              <a:rPr lang="da-D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471883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4A113-A004-4D9B-974F-DA8FD7951F08}" type="slidenum">
              <a:rPr lang="da-D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936999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47395-F7E0-4DA0-8A47-47D2E8D3602C}" type="slidenum">
              <a:rPr lang="da-D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942937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11188" y="1600200"/>
            <a:ext cx="391953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83125" y="1600200"/>
            <a:ext cx="39211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357CA-8FB0-4B9D-ABFE-ECEF079F9288}" type="slidenum">
              <a:rPr lang="da-D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623060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25EB0-AE63-476E-B0B7-786C23AD8382}" type="slidenum">
              <a:rPr lang="da-D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902880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8DC15-F5FB-4194-872F-6E755AAD379A}" type="slidenum">
              <a:rPr lang="da-D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199717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69933-AE48-4E28-AA33-FC6AB2646F83}" type="slidenum">
              <a:rPr lang="da-D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989232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1A0B1-807E-4BD2-B2AD-EB58EFA60C01}" type="slidenum">
              <a:rPr lang="da-D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244573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3B45E2-4FD1-4D82-BFF1-6C23C325D528}" type="slidenum">
              <a:rPr lang="da-D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161742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21DA8-F86C-4317-BF47-E7D17F9A60F0}" type="slidenum">
              <a:rPr lang="da-D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130809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07175" y="274638"/>
            <a:ext cx="1997075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11188" y="274638"/>
            <a:ext cx="5843587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E82FA-9C8A-4C47-B110-E2EE25FB71A8}" type="slidenum">
              <a:rPr lang="da-D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301794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0867C-839C-4623-9C36-B57C2011BD13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73612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3EEC-19A7-4E22-AA37-A5B6D79A45B1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85027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4209-06D5-4A90-9E4F-5BBB9146C785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321481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B5C6-4636-4D7B-9E52-78F38996154F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318653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E1F-4E31-460F-91D4-BE37A56EC50D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347762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D42E9-802C-4C5A-B789-F471DBCDEFE7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525468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C9766-1747-4085-9710-08B2AA753A5B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796551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4AF2-4F75-4D31-873A-B744F9FBECA5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498612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B8BB-B1AA-4C24-AB79-AB41021CC4AC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545315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9D76-2BA9-43EA-BAE7-BBC2A8D0A6AF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47104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63690-2239-41B1-91C0-335FE46159C2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906007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DD3077A-CAB0-4B8C-BAB9-DE241421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773898"/>
      </p:ext>
    </p:extLst>
  </p:cSld>
  <p:clrMapOvr>
    <a:masterClrMapping/>
  </p:clrMapOvr>
  <p:transition spd="slow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896E25F-4D6D-4710-B1D4-445F800F3F9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453264"/>
      </p:ext>
    </p:extLst>
  </p:cSld>
  <p:clrMapOvr>
    <a:masterClrMapping/>
  </p:clrMapOvr>
  <p:transition spd="slow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F2F10E0-FA3D-4C62-8D12-B5B777392BC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667719"/>
      </p:ext>
    </p:extLst>
  </p:cSld>
  <p:clrMapOvr>
    <a:masterClrMapping/>
  </p:clrMapOvr>
  <p:transition spd="slow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2133600"/>
            <a:ext cx="4135437" cy="402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25" y="2133600"/>
            <a:ext cx="4137025" cy="402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B51CE44-858A-41E4-9D34-4EAF51D020A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393630"/>
      </p:ext>
    </p:extLst>
  </p:cSld>
  <p:clrMapOvr>
    <a:masterClrMapping/>
  </p:clrMapOvr>
  <p:transition spd="slow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9169E3D-B920-4BCA-A08C-9903466BE17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894615"/>
      </p:ext>
    </p:extLst>
  </p:cSld>
  <p:clrMapOvr>
    <a:masterClrMapping/>
  </p:clrMapOvr>
  <p:transition spd="slow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51DA05-A73A-40CF-8842-CC571EF981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338344"/>
      </p:ext>
    </p:extLst>
  </p:cSld>
  <p:clrMapOvr>
    <a:masterClrMapping/>
  </p:clrMapOvr>
  <p:transition spd="slow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4E84F48-2731-4937-A11A-CE9319062A1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953376"/>
      </p:ext>
    </p:extLst>
  </p:cSld>
  <p:clrMapOvr>
    <a:masterClrMapping/>
  </p:clrMapOvr>
  <p:transition spd="slow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9FD8D26-62D8-430F-B2C1-8326C626B0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535942"/>
      </p:ext>
    </p:extLst>
  </p:cSld>
  <p:clrMapOvr>
    <a:masterClrMapping/>
  </p:clrMapOvr>
  <p:transition spd="slow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D86BC98-2B02-4B39-A2F6-4E4619B1227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58725"/>
      </p:ext>
    </p:extLst>
  </p:cSld>
  <p:clrMapOvr>
    <a:masterClrMapping/>
  </p:clrMapOvr>
  <p:transition spd="slow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0B4A5BB-5355-47E5-9426-0F6EEDFC28A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838195"/>
      </p:ext>
    </p:extLst>
  </p:cSld>
  <p:clrMapOvr>
    <a:masterClrMapping/>
  </p:clrMapOvr>
  <p:transition spd="slow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9100" y="620713"/>
            <a:ext cx="2124075" cy="5534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620713"/>
            <a:ext cx="6221412" cy="5534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9C9F09E-A6E2-4770-A15B-695D16F461F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852681"/>
      </p:ext>
    </p:extLst>
  </p:cSld>
  <p:clrMapOvr>
    <a:masterClrMapping/>
  </p:clrMapOvr>
  <p:transition spd="slow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713" y="620713"/>
            <a:ext cx="712946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95288" y="2133600"/>
            <a:ext cx="4135437" cy="40211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25" y="2133600"/>
            <a:ext cx="4137025" cy="40211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D89EB7C-1DA6-4C5B-B0DB-DBD95F81188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799237"/>
      </p:ext>
    </p:extLst>
  </p:cSld>
  <p:clrMapOvr>
    <a:masterClrMapping/>
  </p:clrMapOvr>
  <p:transition spd="slow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713" y="620713"/>
            <a:ext cx="712946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95288" y="2133600"/>
            <a:ext cx="8424862" cy="4021138"/>
          </a:xfr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36F4A4C-DBCE-41EE-BD53-A9B35C70D38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791231"/>
      </p:ext>
    </p:extLst>
  </p:cSld>
  <p:clrMapOvr>
    <a:masterClrMapping/>
  </p:clrMapOvr>
  <p:transition spd="slow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0867C-839C-4623-9C36-B57C2011BD13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361461"/>
      </p:ext>
    </p:extLst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3EEC-19A7-4E22-AA37-A5B6D79A45B1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1441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4209-06D5-4A90-9E4F-5BBB9146C785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461019"/>
      </p:ext>
    </p:extLst>
  </p:cSld>
  <p:clrMapOvr>
    <a:masterClrMapping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B5C6-4636-4D7B-9E52-78F38996154F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084076"/>
      </p:ext>
    </p:extLst>
  </p:cSld>
  <p:clrMapOvr>
    <a:masterClrMapping/>
  </p:clrMapOvr>
  <p:transition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E1F-4E31-460F-91D4-BE37A56EC50D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746693"/>
      </p:ext>
    </p:extLst>
  </p:cSld>
  <p:clrMapOvr>
    <a:masterClrMapping/>
  </p:clrMapOvr>
  <p:transition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D42E9-802C-4C5A-B789-F471DBCDEFE7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775788"/>
      </p:ext>
    </p:extLst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C9766-1747-4085-9710-08B2AA753A5B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291428"/>
      </p:ext>
    </p:extLst>
  </p:cSld>
  <p:clrMapOvr>
    <a:masterClrMapping/>
  </p:clrMapOvr>
  <p:transition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4AF2-4F75-4D31-873A-B744F9FBECA5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199113"/>
      </p:ext>
    </p:extLst>
  </p:cSld>
  <p:clrMapOvr>
    <a:masterClrMapping/>
  </p:clrMapOvr>
  <p:transition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B8BB-B1AA-4C24-AB79-AB41021CC4AC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892454"/>
      </p:ext>
    </p:extLst>
  </p:cSld>
  <p:clrMapOvr>
    <a:masterClrMapping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9D76-2BA9-43EA-BAE7-BBC2A8D0A6AF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175341"/>
      </p:ext>
    </p:extLst>
  </p:cSld>
  <p:clrMapOvr>
    <a:masterClrMapping/>
  </p:clrMapOvr>
  <p:transition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63690-2239-41B1-91C0-335FE46159C2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955190"/>
      </p:ext>
    </p:extLst>
  </p:cSld>
  <p:clrMapOvr>
    <a:masterClrMapping/>
  </p:clrMapOvr>
  <p:transition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7FE6A0D-D7CF-4964-8DDE-6F1E160DEA46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935172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C566E5-1CA5-4145-998A-352F115EC616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76518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F5A6F46-5CCE-431D-A29A-EFED4FACE823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862661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136EE8-E478-4B86-A93D-42C9DBD9EEAA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915144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FFA744-409C-4CAF-A142-AD72F5F1DE97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535201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1DCF820-2A53-4E7C-B1BE-3BD82CB142DD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077895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C7B3F5-0500-43A1-A69F-BB4DCD6EC35F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106127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47C8DF-C80A-4F2D-9BFD-DCAE614C55E9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362530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6D01575-7A68-4CFD-8A80-EB2F74A30B8B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616303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1B4466-25D3-45EC-8574-2FEF65F19D83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155416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C32F98-FADF-4524-BCDD-4BDCDE9A5170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640380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0867C-839C-4623-9C36-B57C2011BD13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205388"/>
      </p:ext>
    </p:extLst>
  </p:cSld>
  <p:clrMapOvr>
    <a:masterClrMapping/>
  </p:clrMapOvr>
  <p:transition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3EEC-19A7-4E22-AA37-A5B6D79A45B1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5978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4209-06D5-4A90-9E4F-5BBB9146C785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453284"/>
      </p:ext>
    </p:extLst>
  </p:cSld>
  <p:clrMapOvr>
    <a:masterClrMapping/>
  </p:clrMapOvr>
  <p:transition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B5C6-4636-4D7B-9E52-78F38996154F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391908"/>
      </p:ext>
    </p:extLst>
  </p:cSld>
  <p:clrMapOvr>
    <a:masterClrMapping/>
  </p:clrMapOvr>
  <p:transition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E1F-4E31-460F-91D4-BE37A56EC50D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82260"/>
      </p:ext>
    </p:extLst>
  </p:cSld>
  <p:clrMapOvr>
    <a:masterClrMapping/>
  </p:clrMapOvr>
  <p:transition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D42E9-802C-4C5A-B789-F471DBCDEFE7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946488"/>
      </p:ext>
    </p:extLst>
  </p:cSld>
  <p:clrMapOvr>
    <a:masterClrMapping/>
  </p:clrMapOvr>
  <p:transition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C9766-1747-4085-9710-08B2AA753A5B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415922"/>
      </p:ext>
    </p:extLst>
  </p:cSld>
  <p:clrMapOvr>
    <a:masterClrMapping/>
  </p:clrMapOvr>
  <p:transition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4AF2-4F75-4D31-873A-B744F9FBECA5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777007"/>
      </p:ext>
    </p:extLst>
  </p:cSld>
  <p:clrMapOvr>
    <a:masterClrMapping/>
  </p:clrMapOvr>
  <p:transition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B8BB-B1AA-4C24-AB79-AB41021CC4AC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53533"/>
      </p:ext>
    </p:extLst>
  </p:cSld>
  <p:clrMapOvr>
    <a:masterClrMapping/>
  </p:clrMapOvr>
  <p:transition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9D76-2BA9-43EA-BAE7-BBC2A8D0A6AF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612069"/>
      </p:ext>
    </p:extLst>
  </p:cSld>
  <p:clrMapOvr>
    <a:masterClrMapping/>
  </p:clrMapOvr>
  <p:transition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63690-2239-41B1-91C0-335FE46159C2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614811"/>
      </p:ext>
    </p:extLst>
  </p:cSld>
  <p:clrMapOvr>
    <a:masterClrMapping/>
  </p:clrMapOvr>
  <p:transition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0867C-839C-4623-9C36-B57C2011BD13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566128"/>
      </p:ext>
    </p:extLst>
  </p:cSld>
  <p:clrMapOvr>
    <a:masterClrMapping/>
  </p:clrMapOvr>
  <p:transition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3EEC-19A7-4E22-AA37-A5B6D79A45B1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2325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4209-06D5-4A90-9E4F-5BBB9146C785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178155"/>
      </p:ext>
    </p:extLst>
  </p:cSld>
  <p:clrMapOvr>
    <a:masterClrMapping/>
  </p:clrMapOvr>
  <p:transition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B5C6-4636-4D7B-9E52-78F38996154F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859267"/>
      </p:ext>
    </p:extLst>
  </p:cSld>
  <p:clrMapOvr>
    <a:masterClrMapping/>
  </p:clrMapOvr>
  <p:transition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E1F-4E31-460F-91D4-BE37A56EC50D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604368"/>
      </p:ext>
    </p:extLst>
  </p:cSld>
  <p:clrMapOvr>
    <a:masterClrMapping/>
  </p:clrMapOvr>
  <p:transition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D42E9-802C-4C5A-B789-F471DBCDEFE7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183476"/>
      </p:ext>
    </p:extLst>
  </p:cSld>
  <p:clrMapOvr>
    <a:masterClrMapping/>
  </p:clrMapOvr>
  <p:transition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C9766-1747-4085-9710-08B2AA753A5B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282164"/>
      </p:ext>
    </p:extLst>
  </p:cSld>
  <p:clrMapOvr>
    <a:masterClrMapping/>
  </p:clrMapOvr>
  <p:transition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4AF2-4F75-4D31-873A-B744F9FBECA5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50145"/>
      </p:ext>
    </p:extLst>
  </p:cSld>
  <p:clrMapOvr>
    <a:masterClrMapping/>
  </p:clrMapOvr>
  <p:transition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B8BB-B1AA-4C24-AB79-AB41021CC4AC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348156"/>
      </p:ext>
    </p:extLst>
  </p:cSld>
  <p:clrMapOvr>
    <a:masterClrMapping/>
  </p:clrMapOvr>
  <p:transition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9D76-2BA9-43EA-BAE7-BBC2A8D0A6AF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985686"/>
      </p:ext>
    </p:extLst>
  </p:cSld>
  <p:clrMapOvr>
    <a:masterClrMapping/>
  </p:clrMapOvr>
  <p:transition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63690-2239-41B1-91C0-335FE46159C2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920321"/>
      </p:ext>
    </p:extLst>
  </p:cSld>
  <p:clrMapOvr>
    <a:masterClrMapping/>
  </p:clrMapOvr>
  <p:transition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0867C-839C-4623-9C36-B57C2011BD13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38560"/>
      </p:ext>
    </p:extLst>
  </p:cSld>
  <p:clrMapOvr>
    <a:masterClrMapping/>
  </p:clrMapOvr>
  <p:transition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3EEC-19A7-4E22-AA37-A5B6D79A45B1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7746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4209-06D5-4A90-9E4F-5BBB9146C785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092597"/>
      </p:ext>
    </p:extLst>
  </p:cSld>
  <p:clrMapOvr>
    <a:masterClrMapping/>
  </p:clrMapOvr>
  <p:transition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B5C6-4636-4D7B-9E52-78F38996154F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312560"/>
      </p:ext>
    </p:extLst>
  </p:cSld>
  <p:clrMapOvr>
    <a:masterClrMapping/>
  </p:clrMapOvr>
  <p:transition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E1F-4E31-460F-91D4-BE37A56EC50D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80393"/>
      </p:ext>
    </p:extLst>
  </p:cSld>
  <p:clrMapOvr>
    <a:masterClrMapping/>
  </p:clrMapOvr>
  <p:transition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D42E9-802C-4C5A-B789-F471DBCDEFE7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786748"/>
      </p:ext>
    </p:extLst>
  </p:cSld>
  <p:clrMapOvr>
    <a:masterClrMapping/>
  </p:clrMapOvr>
  <p:transition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C9766-1747-4085-9710-08B2AA753A5B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082294"/>
      </p:ext>
    </p:extLst>
  </p:cSld>
  <p:clrMapOvr>
    <a:masterClrMapping/>
  </p:clrMapOvr>
  <p:transition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4AF2-4F75-4D31-873A-B744F9FBECA5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956658"/>
      </p:ext>
    </p:extLst>
  </p:cSld>
  <p:clrMapOvr>
    <a:masterClrMapping/>
  </p:clrMapOvr>
  <p:transition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B8BB-B1AA-4C24-AB79-AB41021CC4AC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439299"/>
      </p:ext>
    </p:extLst>
  </p:cSld>
  <p:clrMapOvr>
    <a:masterClrMapping/>
  </p:clrMapOvr>
  <p:transition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9D76-2BA9-43EA-BAE7-BBC2A8D0A6AF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952415"/>
      </p:ext>
    </p:extLst>
  </p:cSld>
  <p:clrMapOvr>
    <a:masterClrMapping/>
  </p:clrMapOvr>
  <p:transition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63690-2239-41B1-91C0-335FE46159C2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88625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6" Type="http://schemas.openxmlformats.org/officeDocument/2006/relationships/hyperlink" Target="http://www.igvelo.ch/index_d.php" TargetMode="Externa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8.xml"/><Relationship Id="rId16" Type="http://schemas.openxmlformats.org/officeDocument/2006/relationships/hyperlink" Target="http://www.igvelo.ch/index_d.php" TargetMode="Externa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83.xml"/><Relationship Id="rId16" Type="http://schemas.openxmlformats.org/officeDocument/2006/relationships/hyperlink" Target="http://www.igvelo.ch/index_d.php" TargetMode="Externa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5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32970-E542-4776-BD74-C180054A9914}" type="datetime1">
              <a:rPr lang="en-GB" smtClean="0"/>
              <a:pPr/>
              <a:t>14/10/2016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DE399-9B5A-4FAF-BA84-527CF897852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 noChangeArrowheads="1"/>
          </p:cNvSpPr>
          <p:nvPr/>
        </p:nvSpPr>
        <p:spPr bwMode="auto">
          <a:xfrm rot="5400000">
            <a:off x="-148431" y="148431"/>
            <a:ext cx="2565400" cy="2268538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763713" y="620713"/>
            <a:ext cx="71294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2133600"/>
            <a:ext cx="8424862" cy="402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99EC4F-D3C5-4951-9D8A-3D582115F90D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8" descr="full clr high res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1" t="18115" r="20721" b="18115"/>
          <a:stretch>
            <a:fillRect/>
          </a:stretch>
        </p:blipFill>
        <p:spPr bwMode="auto">
          <a:xfrm>
            <a:off x="179388" y="765175"/>
            <a:ext cx="636587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0" descr="igvelo_logo">
            <a:hlinkClick r:id="rId16"/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1439862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280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32970-E542-4776-BD74-C180054A9914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256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32970-E542-4776-BD74-C180054A9914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pic>
        <p:nvPicPr>
          <p:cNvPr id="9218" name="Picture 2" descr="Description: Description: cid:image005.jpg@01CD067B.7A332A50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48400"/>
            <a:ext cx="14097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641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 rot="5400000">
            <a:off x="-148431" y="148431"/>
            <a:ext cx="2565400" cy="2268538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0000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763713" y="620713"/>
            <a:ext cx="71294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2133600"/>
            <a:ext cx="8424862" cy="402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FB9A00-12D6-49F1-867F-08059B0C7ECB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pic>
        <p:nvPicPr>
          <p:cNvPr id="4104" name="Picture 8" descr="full clr high res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1" t="18115" r="20721" b="18115"/>
          <a:stretch>
            <a:fillRect/>
          </a:stretch>
        </p:blipFill>
        <p:spPr bwMode="auto">
          <a:xfrm>
            <a:off x="179388" y="765175"/>
            <a:ext cx="636587" cy="79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igvelo_logo">
            <a:hlinkClick r:id="rId16"/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1439862" cy="48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518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</p:sldLayoutIdLst>
  <p:transition spd="slow"/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rgbClr val="FFFF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rgbClr val="FFFF66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FFFF66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FFFF66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274638"/>
            <a:ext cx="79930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en-US" smtClean="0"/>
              <a:t>Klik for at redigere titeltypografi i masteren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00200"/>
            <a:ext cx="799306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en-US" smtClean="0"/>
              <a:t>Klik for at redigere teksttypografierne i masteren</a:t>
            </a:r>
          </a:p>
          <a:p>
            <a:pPr lvl="1"/>
            <a:r>
              <a:rPr lang="da-DK" altLang="en-US" smtClean="0"/>
              <a:t>Andet niveau</a:t>
            </a:r>
          </a:p>
          <a:p>
            <a:pPr lvl="2"/>
            <a:r>
              <a:rPr lang="da-DK" altLang="en-US" smtClean="0"/>
              <a:t>Tredje niveau</a:t>
            </a:r>
          </a:p>
          <a:p>
            <a:pPr lvl="3"/>
            <a:r>
              <a:rPr lang="da-DK" altLang="en-US" smtClean="0"/>
              <a:t>Fjerde niveau</a:t>
            </a:r>
          </a:p>
          <a:p>
            <a:pPr lvl="4"/>
            <a:r>
              <a:rPr lang="da-DK" altLang="en-US" smtClean="0"/>
              <a:t>Femte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55875" y="6381750"/>
            <a:ext cx="22082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832350" y="6389688"/>
            <a:ext cx="26193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a-DK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40650" y="6389688"/>
            <a:ext cx="8747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DE832A-4539-4754-A5B4-70FFA8893230}" type="slidenum">
              <a:rPr lang="da-DK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908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32970-E542-4776-BD74-C180054A9914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270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 rot="5400000">
            <a:off x="-148431" y="148431"/>
            <a:ext cx="2565400" cy="2268538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0000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763713" y="620713"/>
            <a:ext cx="71294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2133600"/>
            <a:ext cx="8424862" cy="402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FB9A00-12D6-49F1-867F-08059B0C7ECB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pic>
        <p:nvPicPr>
          <p:cNvPr id="4104" name="Picture 8" descr="full clr high res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1" t="18115" r="20721" b="18115"/>
          <a:stretch>
            <a:fillRect/>
          </a:stretch>
        </p:blipFill>
        <p:spPr bwMode="auto">
          <a:xfrm>
            <a:off x="179388" y="765175"/>
            <a:ext cx="636587" cy="79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igvelo_logo">
            <a:hlinkClick r:id="rId16"/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1439862" cy="48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391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</p:sldLayoutIdLst>
  <p:transition spd="slow"/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rgbClr val="FFFF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rgbClr val="FFFF66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FFFF66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FFFF66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32970-E542-4776-BD74-C180054A9914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077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ransition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86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197CD8-0B0C-4583-86AB-49982D68BAC9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52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32970-E542-4776-BD74-C180054A9914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60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ransition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32970-E542-4776-BD74-C180054A9914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25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ransition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32970-E542-4776-BD74-C180054A9914}" type="datetime1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14/10/2016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518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ransition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for pp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38531" cy="68621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065" y="2286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sz="6000" dirty="0" smtClean="0"/>
              <a:t/>
            </a:r>
            <a:br>
              <a:rPr lang="en-GB" sz="6000" dirty="0" smtClean="0"/>
            </a:br>
            <a:r>
              <a:rPr lang="en-GB" sz="6000" b="1" dirty="0" smtClean="0">
                <a:solidFill>
                  <a:schemeClr val="bg1"/>
                </a:solidFill>
              </a:rPr>
              <a:t>Cycling </a:t>
            </a:r>
            <a:r>
              <a:rPr lang="en-GB" sz="6000" b="1" dirty="0" smtClean="0">
                <a:solidFill>
                  <a:schemeClr val="bg1"/>
                </a:solidFill>
              </a:rPr>
              <a:t>Delivers</a:t>
            </a:r>
            <a:r>
              <a:rPr lang="en-GB" sz="6000" b="1" dirty="0" smtClean="0">
                <a:solidFill>
                  <a:schemeClr val="bg1"/>
                </a:solidFill>
              </a:rPr>
              <a:t/>
            </a:r>
            <a:br>
              <a:rPr lang="en-GB" sz="6000" b="1" dirty="0" smtClean="0">
                <a:solidFill>
                  <a:schemeClr val="bg1"/>
                </a:solidFill>
              </a:rPr>
            </a:br>
            <a:r>
              <a:rPr lang="en-GB" dirty="0" smtClean="0"/>
              <a:t/>
            </a:r>
            <a:br>
              <a:rPr lang="en-GB" dirty="0" smtClean="0"/>
            </a:br>
            <a:endParaRPr lang="en-GB" sz="3100" b="1" dirty="0">
              <a:solidFill>
                <a:schemeClr val="bg1"/>
              </a:solidFill>
              <a:latin typeface="Futura Lt BT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4333" y="4267200"/>
            <a:ext cx="6400800" cy="10668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utura Lt BT" pitchFamily="34" charset="0"/>
              </a:rPr>
              <a:t>Kevin Mayne, Development Director</a:t>
            </a:r>
            <a:endParaRPr lang="en-GB" dirty="0" smtClean="0">
              <a:solidFill>
                <a:schemeClr val="bg1"/>
              </a:solidFill>
              <a:latin typeface="Futura Lt BT" pitchFamily="34" charset="0"/>
            </a:endParaRPr>
          </a:p>
          <a:p>
            <a:r>
              <a:rPr lang="en-US" dirty="0" err="1" smtClean="0">
                <a:solidFill>
                  <a:schemeClr val="bg1"/>
                </a:solidFill>
                <a:latin typeface="Futura Lt BT" pitchFamily="34" charset="0"/>
              </a:rPr>
              <a:t>Veloforum</a:t>
            </a:r>
            <a:r>
              <a:rPr lang="en-US" dirty="0" smtClean="0">
                <a:solidFill>
                  <a:schemeClr val="bg1"/>
                </a:solidFill>
                <a:latin typeface="Futura Lt BT" pitchFamily="34" charset="0"/>
              </a:rPr>
              <a:t> 2016 </a:t>
            </a:r>
            <a:r>
              <a:rPr lang="en-US" dirty="0" err="1" smtClean="0">
                <a:solidFill>
                  <a:schemeClr val="bg1"/>
                </a:solidFill>
                <a:latin typeface="Futura Lt BT" pitchFamily="34" charset="0"/>
              </a:rPr>
              <a:t>Kharkiv</a:t>
            </a:r>
            <a:endParaRPr lang="en-GB" dirty="0">
              <a:solidFill>
                <a:schemeClr val="bg1"/>
              </a:solidFill>
              <a:latin typeface="Futura Lt BT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3528" y="764704"/>
          <a:ext cx="432048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3600400"/>
              </a:tblGrid>
              <a:tr h="370840">
                <a:tc>
                  <a:txBody>
                    <a:bodyPr/>
                    <a:lstStyle/>
                    <a:p>
                      <a:pPr marL="75565" algn="just">
                        <a:lnSpc>
                          <a:spcPts val="11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i="0" spc="10" dirty="0">
                        <a:solidFill>
                          <a:schemeClr val="bg1"/>
                        </a:solidFill>
                        <a:latin typeface="Futura Lt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5565" algn="just">
                        <a:lnSpc>
                          <a:spcPts val="11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spc="10" dirty="0">
                        <a:solidFill>
                          <a:srgbClr val="808080"/>
                        </a:solidFill>
                        <a:latin typeface="Futura Lt BT"/>
                        <a:ea typeface="Times New Roman"/>
                        <a:cs typeface="Times New Roman"/>
                      </a:endParaRPr>
                    </a:p>
                    <a:p>
                      <a:pPr marL="75565" algn="just">
                        <a:lnSpc>
                          <a:spcPts val="11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spc="10" dirty="0">
                          <a:solidFill>
                            <a:schemeClr val="bg1"/>
                          </a:solidFill>
                          <a:latin typeface="Futura Lt BT"/>
                          <a:ea typeface="Times New Roman"/>
                          <a:cs typeface="Times New Roman"/>
                        </a:rPr>
                        <a:t>ECF gratefully acknowledges financial support from the European </a:t>
                      </a:r>
                      <a:r>
                        <a:rPr lang="en-GB" sz="1400" b="0" i="0" spc="10" dirty="0" smtClean="0">
                          <a:solidFill>
                            <a:schemeClr val="bg1"/>
                          </a:solidFill>
                          <a:latin typeface="Futura Lt BT"/>
                          <a:ea typeface="Times New Roman"/>
                          <a:cs typeface="Times New Roman"/>
                        </a:rPr>
                        <a:t>Commission</a:t>
                      </a:r>
                      <a:r>
                        <a:rPr lang="en-GB" sz="1400" b="0" i="0" spc="10" dirty="0">
                          <a:solidFill>
                            <a:schemeClr val="bg1"/>
                          </a:solidFill>
                          <a:latin typeface="Futura Lt BT"/>
                          <a:ea typeface="Times New Roman"/>
                          <a:cs typeface="Times New Roman"/>
                        </a:rPr>
                        <a:t>. </a:t>
                      </a:r>
                      <a:endParaRPr lang="en-US" sz="1400" b="0" i="0" spc="10" dirty="0">
                        <a:solidFill>
                          <a:schemeClr val="bg1"/>
                        </a:solidFill>
                        <a:latin typeface="Futura Lt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5" descr="EU_flag.jp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36712"/>
            <a:ext cx="609600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741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4000" b="1" dirty="0" smtClean="0"/>
              <a:t>ECF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900" b="1" dirty="0" smtClean="0"/>
              <a:t>2020 Aims</a:t>
            </a:r>
          </a:p>
          <a:p>
            <a:pPr marL="533400" indent="-533400"/>
            <a:r>
              <a:rPr lang="en-US" sz="2900" dirty="0" smtClean="0"/>
              <a:t>Cycling </a:t>
            </a:r>
            <a:r>
              <a:rPr lang="en-US" sz="2900" dirty="0"/>
              <a:t>doubled </a:t>
            </a:r>
            <a:r>
              <a:rPr lang="en-US" sz="2900" dirty="0" smtClean="0"/>
              <a:t>in </a:t>
            </a:r>
            <a:r>
              <a:rPr lang="en-US" sz="2900" dirty="0"/>
              <a:t>Europe</a:t>
            </a:r>
          </a:p>
          <a:p>
            <a:pPr marL="533400" indent="-533400"/>
            <a:r>
              <a:rPr lang="en-US" sz="2900" dirty="0" smtClean="0"/>
              <a:t>‘Cyclists </a:t>
            </a:r>
            <a:r>
              <a:rPr lang="en-US" sz="2900" dirty="0"/>
              <a:t>killed or seriously </a:t>
            </a:r>
            <a:r>
              <a:rPr lang="en-US" sz="2900" dirty="0" smtClean="0"/>
              <a:t>injured’ </a:t>
            </a:r>
            <a:r>
              <a:rPr lang="en-US" sz="2900" dirty="0"/>
              <a:t>in Europe decreased by 50%</a:t>
            </a:r>
          </a:p>
          <a:p>
            <a:pPr marL="533400" indent="-533400"/>
            <a:r>
              <a:rPr lang="en-US" sz="2900" dirty="0" smtClean="0"/>
              <a:t>To </a:t>
            </a:r>
            <a:r>
              <a:rPr lang="en-US" sz="2900" dirty="0"/>
              <a:t>achieve this</a:t>
            </a:r>
          </a:p>
          <a:p>
            <a:pPr marL="933450" lvl="1" indent="-533400"/>
            <a:r>
              <a:rPr lang="en-US" sz="2500" dirty="0" smtClean="0"/>
              <a:t>Incorporate cycling </a:t>
            </a:r>
            <a:r>
              <a:rPr lang="en-US" sz="2500" dirty="0"/>
              <a:t>in all relevant policies</a:t>
            </a:r>
          </a:p>
          <a:p>
            <a:pPr marL="933450" lvl="1" indent="-533400"/>
            <a:r>
              <a:rPr lang="en-US" sz="2500" dirty="0"/>
              <a:t>Investment in </a:t>
            </a:r>
            <a:r>
              <a:rPr lang="en-US" sz="2500" dirty="0" smtClean="0"/>
              <a:t>cycling is </a:t>
            </a:r>
            <a:r>
              <a:rPr lang="en-US" sz="2500" dirty="0"/>
              <a:t>at least 10% of transport budgets </a:t>
            </a:r>
          </a:p>
          <a:p>
            <a:pPr marL="933450" lvl="1" indent="-533400"/>
            <a:r>
              <a:rPr lang="en-US" sz="2500" dirty="0"/>
              <a:t>Investment </a:t>
            </a:r>
            <a:r>
              <a:rPr lang="en-US" sz="2500" dirty="0" smtClean="0"/>
              <a:t>in cycling tourism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5CF05D-BD65-4CAC-955A-1134C03E309B}" type="slidenum">
              <a:rPr lang="de-DE"/>
              <a:pPr>
                <a:defRPr/>
              </a:pPr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04868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Cycling delivers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2743200"/>
          </a:xfrm>
        </p:spPr>
        <p:txBody>
          <a:bodyPr/>
          <a:lstStyle/>
          <a:p>
            <a:r>
              <a:rPr lang="en-US" dirty="0" smtClean="0"/>
              <a:t>P</a:t>
            </a:r>
            <a:r>
              <a:rPr lang="en-US" dirty="0" smtClean="0"/>
              <a:t>olicy</a:t>
            </a:r>
          </a:p>
          <a:p>
            <a:r>
              <a:rPr lang="en-US" dirty="0" smtClean="0"/>
              <a:t>Vibrant cities</a:t>
            </a:r>
            <a:endParaRPr lang="en-GB" dirty="0" smtClean="0"/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4112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4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49" y="457200"/>
            <a:ext cx="914400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49833">
            <a:off x="1463465" y="4174"/>
            <a:ext cx="6477872" cy="638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2028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EU level: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The </a:t>
            </a:r>
            <a:r>
              <a:rPr lang="en-US" dirty="0" smtClean="0"/>
              <a:t>Junker Commission Priorities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09800"/>
            <a:ext cx="8686800" cy="3581400"/>
          </a:xfrm>
        </p:spPr>
        <p:txBody>
          <a:bodyPr>
            <a:normAutofit/>
          </a:bodyPr>
          <a:lstStyle/>
          <a:p>
            <a:r>
              <a:rPr lang="en-US" dirty="0" smtClean="0"/>
              <a:t>Priority 1 (Jobs, Growth and Investment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Priority </a:t>
            </a:r>
            <a:r>
              <a:rPr lang="en-US" dirty="0" smtClean="0"/>
              <a:t>3 (Energy </a:t>
            </a:r>
            <a:r>
              <a:rPr lang="en-US" dirty="0" smtClean="0"/>
              <a:t>Union –Climate change)</a:t>
            </a:r>
            <a:endParaRPr lang="en-US" dirty="0" smtClean="0"/>
          </a:p>
          <a:p>
            <a:r>
              <a:rPr lang="en-US" dirty="0" smtClean="0"/>
              <a:t>Priority </a:t>
            </a:r>
            <a:r>
              <a:rPr lang="en-US" dirty="0" smtClean="0"/>
              <a:t>4 (A Deeper and Fairer Internal Market with a Strengthened Industrial Base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5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pic>
        <p:nvPicPr>
          <p:cNvPr id="5" name="Picture 4" descr="C:\Users\communications1.ECF\Downloads\ecs_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46032">
            <a:off x="-13395" y="1265275"/>
            <a:ext cx="8572501" cy="3429000"/>
          </a:xfrm>
          <a:prstGeom prst="rect">
            <a:avLst/>
          </a:prstGeom>
          <a:solidFill>
            <a:schemeClr val="bg2"/>
          </a:solidFill>
          <a:extLst/>
        </p:spPr>
      </p:pic>
      <p:sp>
        <p:nvSpPr>
          <p:cNvPr id="6" name="TextBox 5"/>
          <p:cNvSpPr txBox="1"/>
          <p:nvPr/>
        </p:nvSpPr>
        <p:spPr>
          <a:xfrm rot="19794418">
            <a:off x="899415" y="4317273"/>
            <a:ext cx="8613104" cy="76944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0000"/>
                </a:solidFill>
              </a:rPr>
              <a:t>Cycling Delivers EU policy goals</a:t>
            </a:r>
            <a:endParaRPr lang="en-GB" sz="4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715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Line 2"/>
          <p:cNvSpPr>
            <a:spLocks noChangeShapeType="1"/>
          </p:cNvSpPr>
          <p:nvPr/>
        </p:nvSpPr>
        <p:spPr bwMode="auto">
          <a:xfrm flipV="1">
            <a:off x="5511800" y="1617663"/>
            <a:ext cx="35877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915" name="Oval 3"/>
          <p:cNvSpPr>
            <a:spLocks noChangeArrowheads="1"/>
          </p:cNvSpPr>
          <p:nvPr/>
        </p:nvSpPr>
        <p:spPr bwMode="auto">
          <a:xfrm>
            <a:off x="2974975" y="2397125"/>
            <a:ext cx="3200400" cy="259080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altLang="en-US" sz="2800" b="1" dirty="0" smtClean="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8916" name="Oval 4"/>
          <p:cNvSpPr>
            <a:spLocks noChangeArrowheads="1"/>
          </p:cNvSpPr>
          <p:nvPr/>
        </p:nvSpPr>
        <p:spPr bwMode="auto">
          <a:xfrm>
            <a:off x="2555875" y="2852738"/>
            <a:ext cx="1138238" cy="115252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400" b="1" smtClean="0">
                <a:solidFill>
                  <a:srgbClr val="006600"/>
                </a:solidFill>
                <a:latin typeface="Tahoma" charset="0"/>
              </a:rPr>
              <a:t>Trans</a:t>
            </a:r>
          </a:p>
        </p:txBody>
      </p:sp>
      <p:sp>
        <p:nvSpPr>
          <p:cNvPr id="38917" name="Oval 5"/>
          <p:cNvSpPr>
            <a:spLocks noChangeArrowheads="1"/>
          </p:cNvSpPr>
          <p:nvPr/>
        </p:nvSpPr>
        <p:spPr bwMode="auto">
          <a:xfrm>
            <a:off x="4787900" y="2276475"/>
            <a:ext cx="990600" cy="9144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400" b="1" smtClean="0">
                <a:solidFill>
                  <a:srgbClr val="000000"/>
                </a:solidFill>
                <a:latin typeface="Tahoma" charset="0"/>
              </a:rPr>
              <a:t>Plan</a:t>
            </a:r>
          </a:p>
        </p:txBody>
      </p:sp>
      <p:sp>
        <p:nvSpPr>
          <p:cNvPr id="38918" name="Oval 6"/>
          <p:cNvSpPr>
            <a:spLocks noChangeArrowheads="1"/>
          </p:cNvSpPr>
          <p:nvPr/>
        </p:nvSpPr>
        <p:spPr bwMode="auto">
          <a:xfrm>
            <a:off x="5641975" y="3159125"/>
            <a:ext cx="1066800" cy="9906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400" b="1" smtClean="0">
                <a:solidFill>
                  <a:srgbClr val="006600"/>
                </a:solidFill>
                <a:latin typeface="Tahoma" charset="0"/>
              </a:rPr>
              <a:t>Health</a:t>
            </a:r>
          </a:p>
        </p:txBody>
      </p:sp>
      <p:sp>
        <p:nvSpPr>
          <p:cNvPr id="38919" name="Oval 7"/>
          <p:cNvSpPr>
            <a:spLocks noChangeArrowheads="1"/>
          </p:cNvSpPr>
          <p:nvPr/>
        </p:nvSpPr>
        <p:spPr bwMode="auto">
          <a:xfrm>
            <a:off x="4803775" y="4225925"/>
            <a:ext cx="1066800" cy="9144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400" b="1" smtClean="0">
                <a:solidFill>
                  <a:srgbClr val="006600"/>
                </a:solidFill>
                <a:latin typeface="Tahoma" charset="0"/>
              </a:rPr>
              <a:t>Culture</a:t>
            </a:r>
          </a:p>
        </p:txBody>
      </p:sp>
      <p:sp>
        <p:nvSpPr>
          <p:cNvPr id="38920" name="Oval 8"/>
          <p:cNvSpPr>
            <a:spLocks noChangeArrowheads="1"/>
          </p:cNvSpPr>
          <p:nvPr/>
        </p:nvSpPr>
        <p:spPr bwMode="auto">
          <a:xfrm>
            <a:off x="3203575" y="4149725"/>
            <a:ext cx="990600" cy="9906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400" b="1" smtClean="0">
                <a:solidFill>
                  <a:srgbClr val="006600"/>
                </a:solidFill>
                <a:latin typeface="Tahoma" charset="0"/>
              </a:rPr>
              <a:t>Env</a:t>
            </a:r>
          </a:p>
        </p:txBody>
      </p:sp>
      <p:sp>
        <p:nvSpPr>
          <p:cNvPr id="38921" name="Oval 9"/>
          <p:cNvSpPr>
            <a:spLocks noChangeArrowheads="1"/>
          </p:cNvSpPr>
          <p:nvPr/>
        </p:nvSpPr>
        <p:spPr bwMode="auto">
          <a:xfrm>
            <a:off x="3584575" y="2016125"/>
            <a:ext cx="914400" cy="9144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400" b="1" smtClean="0">
                <a:solidFill>
                  <a:srgbClr val="000000"/>
                </a:solidFill>
                <a:latin typeface="Tahoma" charset="0"/>
              </a:rPr>
              <a:t>Educ</a:t>
            </a:r>
            <a:r>
              <a:rPr lang="en-GB" altLang="en-US" sz="2400" smtClean="0">
                <a:solidFill>
                  <a:srgbClr val="000000"/>
                </a:solidFill>
                <a:latin typeface="Tahoma" charset="0"/>
              </a:rPr>
              <a:t> </a:t>
            </a:r>
            <a:endParaRPr lang="en-GB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612775" y="3159125"/>
            <a:ext cx="1676400" cy="304800"/>
          </a:xfrm>
          <a:prstGeom prst="rect">
            <a:avLst/>
          </a:prstGeom>
          <a:solidFill>
            <a:srgbClr val="FFFF99"/>
          </a:solidFill>
          <a:ln w="38100">
            <a:solidFill>
              <a:srgbClr val="FFFE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smtClean="0">
                <a:solidFill>
                  <a:srgbClr val="000000"/>
                </a:solidFill>
                <a:latin typeface="Tahoma" charset="0"/>
              </a:rPr>
              <a:t>Decongestion</a:t>
            </a:r>
            <a:endParaRPr lang="en-GB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765175" y="3844925"/>
            <a:ext cx="1447800" cy="304800"/>
          </a:xfrm>
          <a:prstGeom prst="rect">
            <a:avLst/>
          </a:prstGeom>
          <a:solidFill>
            <a:srgbClr val="FFFF99"/>
          </a:solidFill>
          <a:ln w="38100">
            <a:solidFill>
              <a:srgbClr val="FFFE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smtClean="0">
                <a:solidFill>
                  <a:srgbClr val="000000"/>
                </a:solidFill>
                <a:latin typeface="Tahoma" charset="0"/>
              </a:rPr>
              <a:t>Road Safety</a:t>
            </a:r>
            <a:endParaRPr lang="en-GB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24" name="Rectangle 12"/>
          <p:cNvSpPr>
            <a:spLocks noChangeArrowheads="1"/>
          </p:cNvSpPr>
          <p:nvPr/>
        </p:nvSpPr>
        <p:spPr bwMode="auto">
          <a:xfrm>
            <a:off x="917575" y="4378325"/>
            <a:ext cx="1524000" cy="304800"/>
          </a:xfrm>
          <a:prstGeom prst="rect">
            <a:avLst/>
          </a:prstGeom>
          <a:solidFill>
            <a:srgbClr val="FFFF99"/>
          </a:solidFill>
          <a:ln w="38100">
            <a:solidFill>
              <a:srgbClr val="FFFE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smtClean="0">
                <a:solidFill>
                  <a:srgbClr val="000000"/>
                </a:solidFill>
                <a:latin typeface="Tahoma" charset="0"/>
              </a:rPr>
              <a:t>Air quality</a:t>
            </a:r>
            <a:endParaRPr lang="en-GB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1069975" y="5140325"/>
            <a:ext cx="1905000" cy="304800"/>
          </a:xfrm>
          <a:prstGeom prst="rect">
            <a:avLst/>
          </a:prstGeom>
          <a:solidFill>
            <a:srgbClr val="FFFF99"/>
          </a:solidFill>
          <a:ln w="38100">
            <a:solidFill>
              <a:srgbClr val="FFFE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smtClean="0">
                <a:solidFill>
                  <a:srgbClr val="000000"/>
                </a:solidFill>
                <a:latin typeface="Tahoma" charset="0"/>
              </a:rPr>
              <a:t>Climate change</a:t>
            </a:r>
            <a:endParaRPr lang="en-GB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830263" y="2481263"/>
            <a:ext cx="1676400" cy="304800"/>
          </a:xfrm>
          <a:prstGeom prst="rect">
            <a:avLst/>
          </a:prstGeom>
          <a:solidFill>
            <a:srgbClr val="FFFF99"/>
          </a:solidFill>
          <a:ln w="38100">
            <a:solidFill>
              <a:srgbClr val="FFFE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smtClean="0">
                <a:solidFill>
                  <a:srgbClr val="000000"/>
                </a:solidFill>
                <a:latin typeface="Tahoma" charset="0"/>
              </a:rPr>
              <a:t>Accessibility</a:t>
            </a:r>
            <a:endParaRPr lang="en-GB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27" name="Rectangle 15"/>
          <p:cNvSpPr>
            <a:spLocks noChangeArrowheads="1"/>
          </p:cNvSpPr>
          <p:nvPr/>
        </p:nvSpPr>
        <p:spPr bwMode="auto">
          <a:xfrm>
            <a:off x="1755775" y="1787525"/>
            <a:ext cx="1676400" cy="304800"/>
          </a:xfrm>
          <a:prstGeom prst="rect">
            <a:avLst/>
          </a:prstGeom>
          <a:solidFill>
            <a:srgbClr val="FFFF99"/>
          </a:solidFill>
          <a:ln w="38100">
            <a:solidFill>
              <a:srgbClr val="FFFE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smtClean="0">
                <a:solidFill>
                  <a:srgbClr val="000000"/>
                </a:solidFill>
                <a:latin typeface="Tahoma" charset="0"/>
              </a:rPr>
              <a:t>School Travel </a:t>
            </a:r>
            <a:endParaRPr lang="en-GB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28" name="Rectangle 16"/>
          <p:cNvSpPr>
            <a:spLocks noChangeArrowheads="1"/>
          </p:cNvSpPr>
          <p:nvPr/>
        </p:nvSpPr>
        <p:spPr bwMode="auto">
          <a:xfrm>
            <a:off x="2212975" y="1254125"/>
            <a:ext cx="2057400" cy="304800"/>
          </a:xfrm>
          <a:prstGeom prst="rect">
            <a:avLst/>
          </a:prstGeom>
          <a:solidFill>
            <a:srgbClr val="FFFF99"/>
          </a:solidFill>
          <a:ln w="38100">
            <a:solidFill>
              <a:srgbClr val="FFFE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smtClean="0">
                <a:solidFill>
                  <a:srgbClr val="000000"/>
                </a:solidFill>
                <a:latin typeface="Tahoma" charset="0"/>
              </a:rPr>
              <a:t>PE/School Sport </a:t>
            </a:r>
            <a:endParaRPr lang="en-GB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29" name="Rectangle 17"/>
          <p:cNvSpPr>
            <a:spLocks noChangeArrowheads="1"/>
          </p:cNvSpPr>
          <p:nvPr/>
        </p:nvSpPr>
        <p:spPr bwMode="auto">
          <a:xfrm>
            <a:off x="4935538" y="1257300"/>
            <a:ext cx="3048000" cy="304800"/>
          </a:xfrm>
          <a:prstGeom prst="rect">
            <a:avLst/>
          </a:prstGeom>
          <a:solidFill>
            <a:srgbClr val="FFFF99"/>
          </a:solidFill>
          <a:ln w="38100">
            <a:solidFill>
              <a:srgbClr val="FFFE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smtClean="0">
                <a:solidFill>
                  <a:srgbClr val="000000"/>
                </a:solidFill>
                <a:latin typeface="Tahoma" charset="0"/>
              </a:rPr>
              <a:t>Sustainable</a:t>
            </a:r>
            <a:r>
              <a:rPr lang="en-GB" altLang="en-US" sz="2000" smtClean="0">
                <a:solidFill>
                  <a:srgbClr val="EEECE1"/>
                </a:solidFill>
                <a:latin typeface="Tahoma" charset="0"/>
              </a:rPr>
              <a:t> </a:t>
            </a:r>
            <a:r>
              <a:rPr lang="en-GB" altLang="en-US" sz="2000" smtClean="0">
                <a:solidFill>
                  <a:srgbClr val="000000"/>
                </a:solidFill>
                <a:latin typeface="Tahoma" charset="0"/>
              </a:rPr>
              <a:t>Communities </a:t>
            </a:r>
            <a:endParaRPr lang="en-GB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30" name="Rectangle 18"/>
          <p:cNvSpPr>
            <a:spLocks noChangeArrowheads="1"/>
          </p:cNvSpPr>
          <p:nvPr/>
        </p:nvSpPr>
        <p:spPr bwMode="auto">
          <a:xfrm>
            <a:off x="6251575" y="2092325"/>
            <a:ext cx="1676400" cy="304800"/>
          </a:xfrm>
          <a:prstGeom prst="rect">
            <a:avLst/>
          </a:prstGeom>
          <a:solidFill>
            <a:srgbClr val="FFFF99"/>
          </a:solidFill>
          <a:ln w="38100">
            <a:solidFill>
              <a:srgbClr val="FFFE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smtClean="0">
                <a:solidFill>
                  <a:srgbClr val="000000"/>
                </a:solidFill>
                <a:latin typeface="Tahoma" charset="0"/>
              </a:rPr>
              <a:t>Growth</a:t>
            </a:r>
            <a:r>
              <a:rPr lang="en-GB" altLang="en-US" sz="2000" smtClean="0">
                <a:solidFill>
                  <a:srgbClr val="EEECE1"/>
                </a:solidFill>
                <a:latin typeface="Tahoma" charset="0"/>
              </a:rPr>
              <a:t> </a:t>
            </a:r>
            <a:r>
              <a:rPr lang="en-GB" altLang="en-US" sz="2000" smtClean="0">
                <a:solidFill>
                  <a:srgbClr val="000000"/>
                </a:solidFill>
                <a:latin typeface="Tahoma" charset="0"/>
              </a:rPr>
              <a:t>areas  </a:t>
            </a:r>
            <a:endParaRPr lang="en-GB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31" name="Rectangle 19"/>
          <p:cNvSpPr>
            <a:spLocks noChangeArrowheads="1"/>
          </p:cNvSpPr>
          <p:nvPr/>
        </p:nvSpPr>
        <p:spPr bwMode="auto">
          <a:xfrm>
            <a:off x="2289175" y="5673725"/>
            <a:ext cx="1524000" cy="304800"/>
          </a:xfrm>
          <a:prstGeom prst="rect">
            <a:avLst/>
          </a:prstGeom>
          <a:solidFill>
            <a:srgbClr val="FFFF99"/>
          </a:solidFill>
          <a:ln w="38100">
            <a:solidFill>
              <a:srgbClr val="FFFE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smtClean="0">
                <a:solidFill>
                  <a:srgbClr val="000000"/>
                </a:solidFill>
                <a:latin typeface="Tahoma" charset="0"/>
              </a:rPr>
              <a:t>Countryside </a:t>
            </a:r>
            <a:endParaRPr lang="en-GB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32" name="Rectangle 20"/>
          <p:cNvSpPr>
            <a:spLocks noChangeArrowheads="1"/>
          </p:cNvSpPr>
          <p:nvPr/>
        </p:nvSpPr>
        <p:spPr bwMode="auto">
          <a:xfrm>
            <a:off x="3432175" y="6207125"/>
            <a:ext cx="1524000" cy="304800"/>
          </a:xfrm>
          <a:prstGeom prst="rect">
            <a:avLst/>
          </a:prstGeom>
          <a:solidFill>
            <a:srgbClr val="FFFF99"/>
          </a:solidFill>
          <a:ln w="38100">
            <a:solidFill>
              <a:srgbClr val="FFFE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smtClean="0">
                <a:solidFill>
                  <a:srgbClr val="000000"/>
                </a:solidFill>
                <a:latin typeface="Tahoma" charset="0"/>
              </a:rPr>
              <a:t>Tourism</a:t>
            </a:r>
            <a:r>
              <a:rPr lang="en-GB" altLang="en-US" sz="2000" smtClean="0">
                <a:solidFill>
                  <a:srgbClr val="EEECE1"/>
                </a:solidFill>
                <a:latin typeface="Tahoma" charset="0"/>
              </a:rPr>
              <a:t> </a:t>
            </a:r>
            <a:endParaRPr lang="en-GB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8933" name="Rectangle 21"/>
          <p:cNvSpPr>
            <a:spLocks noChangeArrowheads="1"/>
          </p:cNvSpPr>
          <p:nvPr/>
        </p:nvSpPr>
        <p:spPr bwMode="auto">
          <a:xfrm>
            <a:off x="4719638" y="5649913"/>
            <a:ext cx="1524000" cy="304800"/>
          </a:xfrm>
          <a:prstGeom prst="rect">
            <a:avLst/>
          </a:prstGeom>
          <a:solidFill>
            <a:srgbClr val="FFFF99"/>
          </a:solidFill>
          <a:ln w="38100">
            <a:solidFill>
              <a:srgbClr val="FFFE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smtClean="0">
                <a:solidFill>
                  <a:srgbClr val="000000"/>
                </a:solidFill>
                <a:latin typeface="Tahoma" charset="0"/>
              </a:rPr>
              <a:t>Sport</a:t>
            </a:r>
            <a:r>
              <a:rPr lang="en-GB" altLang="en-US" sz="2000" smtClean="0">
                <a:solidFill>
                  <a:srgbClr val="EEECE1"/>
                </a:solidFill>
                <a:latin typeface="Tahoma" charset="0"/>
              </a:rPr>
              <a:t> </a:t>
            </a:r>
            <a:endParaRPr lang="en-GB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34" name="Rectangle 22"/>
          <p:cNvSpPr>
            <a:spLocks noChangeArrowheads="1"/>
          </p:cNvSpPr>
          <p:nvPr/>
        </p:nvSpPr>
        <p:spPr bwMode="auto">
          <a:xfrm>
            <a:off x="5794375" y="5064125"/>
            <a:ext cx="2286000" cy="304800"/>
          </a:xfrm>
          <a:prstGeom prst="rect">
            <a:avLst/>
          </a:prstGeom>
          <a:solidFill>
            <a:srgbClr val="FFFF99"/>
          </a:solidFill>
          <a:ln w="38100">
            <a:solidFill>
              <a:srgbClr val="FFFE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smtClean="0">
                <a:solidFill>
                  <a:srgbClr val="000000"/>
                </a:solidFill>
                <a:latin typeface="Tahoma" charset="0"/>
              </a:rPr>
              <a:t>Physical Activity  </a:t>
            </a:r>
            <a:endParaRPr lang="en-GB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35" name="Rectangle 23"/>
          <p:cNvSpPr>
            <a:spLocks noChangeArrowheads="1"/>
          </p:cNvSpPr>
          <p:nvPr/>
        </p:nvSpPr>
        <p:spPr bwMode="auto">
          <a:xfrm>
            <a:off x="6327775" y="4378325"/>
            <a:ext cx="2133600" cy="228600"/>
          </a:xfrm>
          <a:prstGeom prst="rect">
            <a:avLst/>
          </a:prstGeom>
          <a:solidFill>
            <a:srgbClr val="FFFF99"/>
          </a:solidFill>
          <a:ln w="38100">
            <a:solidFill>
              <a:srgbClr val="FFFE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smtClean="0">
                <a:solidFill>
                  <a:srgbClr val="000000"/>
                </a:solidFill>
                <a:latin typeface="Tahoma" charset="0"/>
              </a:rPr>
              <a:t>Public Health   </a:t>
            </a:r>
            <a:endParaRPr lang="en-GB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36" name="Rectangle 24"/>
          <p:cNvSpPr>
            <a:spLocks noChangeArrowheads="1"/>
          </p:cNvSpPr>
          <p:nvPr/>
        </p:nvSpPr>
        <p:spPr bwMode="auto">
          <a:xfrm>
            <a:off x="6446838" y="2841625"/>
            <a:ext cx="2484437" cy="287338"/>
          </a:xfrm>
          <a:prstGeom prst="rect">
            <a:avLst/>
          </a:prstGeom>
          <a:solidFill>
            <a:srgbClr val="FFFF99"/>
          </a:solidFill>
          <a:ln w="38100">
            <a:solidFill>
              <a:srgbClr val="FFFE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smtClean="0">
                <a:solidFill>
                  <a:srgbClr val="EEECE1"/>
                </a:solidFill>
                <a:latin typeface="Tahoma" charset="0"/>
              </a:rPr>
              <a:t> </a:t>
            </a:r>
            <a:r>
              <a:rPr lang="en-GB" altLang="en-US" sz="2000" smtClean="0">
                <a:solidFill>
                  <a:srgbClr val="000000"/>
                </a:solidFill>
                <a:latin typeface="Tahoma" charset="0"/>
              </a:rPr>
              <a:t>Access to health care  </a:t>
            </a:r>
            <a:endParaRPr lang="en-GB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37" name="Line 25"/>
          <p:cNvSpPr>
            <a:spLocks noChangeShapeType="1"/>
          </p:cNvSpPr>
          <p:nvPr/>
        </p:nvSpPr>
        <p:spPr bwMode="auto">
          <a:xfrm flipH="1">
            <a:off x="2212975" y="3844925"/>
            <a:ext cx="457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938" name="Line 26"/>
          <p:cNvSpPr>
            <a:spLocks noChangeShapeType="1"/>
          </p:cNvSpPr>
          <p:nvPr/>
        </p:nvSpPr>
        <p:spPr bwMode="auto">
          <a:xfrm flipH="1">
            <a:off x="2289175" y="323532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939" name="Line 27"/>
          <p:cNvSpPr>
            <a:spLocks noChangeShapeType="1"/>
          </p:cNvSpPr>
          <p:nvPr/>
        </p:nvSpPr>
        <p:spPr bwMode="auto">
          <a:xfrm flipH="1">
            <a:off x="2441575" y="3997325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940" name="Line 28"/>
          <p:cNvSpPr>
            <a:spLocks noChangeShapeType="1"/>
          </p:cNvSpPr>
          <p:nvPr/>
        </p:nvSpPr>
        <p:spPr bwMode="auto">
          <a:xfrm flipH="1">
            <a:off x="2441575" y="4073525"/>
            <a:ext cx="533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941" name="Line 29"/>
          <p:cNvSpPr>
            <a:spLocks noChangeShapeType="1"/>
          </p:cNvSpPr>
          <p:nvPr/>
        </p:nvSpPr>
        <p:spPr bwMode="auto">
          <a:xfrm flipH="1">
            <a:off x="2746375" y="4759325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942" name="Line 30"/>
          <p:cNvSpPr>
            <a:spLocks noChangeShapeType="1"/>
          </p:cNvSpPr>
          <p:nvPr/>
        </p:nvSpPr>
        <p:spPr bwMode="auto">
          <a:xfrm flipH="1" flipV="1">
            <a:off x="2441575" y="4530725"/>
            <a:ext cx="762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943" name="Line 31"/>
          <p:cNvSpPr>
            <a:spLocks noChangeShapeType="1"/>
          </p:cNvSpPr>
          <p:nvPr/>
        </p:nvSpPr>
        <p:spPr bwMode="auto">
          <a:xfrm flipH="1">
            <a:off x="2974975" y="5064125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944" name="Line 32"/>
          <p:cNvSpPr>
            <a:spLocks noChangeShapeType="1"/>
          </p:cNvSpPr>
          <p:nvPr/>
        </p:nvSpPr>
        <p:spPr bwMode="auto">
          <a:xfrm>
            <a:off x="3889375" y="5140325"/>
            <a:ext cx="3810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945" name="Line 33"/>
          <p:cNvSpPr>
            <a:spLocks noChangeShapeType="1"/>
          </p:cNvSpPr>
          <p:nvPr/>
        </p:nvSpPr>
        <p:spPr bwMode="auto">
          <a:xfrm flipH="1">
            <a:off x="4422775" y="4987925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946" name="Line 34"/>
          <p:cNvSpPr>
            <a:spLocks noChangeShapeType="1"/>
          </p:cNvSpPr>
          <p:nvPr/>
        </p:nvSpPr>
        <p:spPr bwMode="auto">
          <a:xfrm>
            <a:off x="5337175" y="5140325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947" name="Line 35"/>
          <p:cNvSpPr>
            <a:spLocks noChangeShapeType="1"/>
          </p:cNvSpPr>
          <p:nvPr/>
        </p:nvSpPr>
        <p:spPr bwMode="auto">
          <a:xfrm>
            <a:off x="5870575" y="4835525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948" name="Line 36"/>
          <p:cNvSpPr>
            <a:spLocks noChangeShapeType="1"/>
          </p:cNvSpPr>
          <p:nvPr/>
        </p:nvSpPr>
        <p:spPr bwMode="auto">
          <a:xfrm>
            <a:off x="6480175" y="4073525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949" name="Line 37"/>
          <p:cNvSpPr>
            <a:spLocks noChangeShapeType="1"/>
          </p:cNvSpPr>
          <p:nvPr/>
        </p:nvSpPr>
        <p:spPr bwMode="auto">
          <a:xfrm>
            <a:off x="6937375" y="4606925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950" name="Line 38"/>
          <p:cNvSpPr>
            <a:spLocks noChangeShapeType="1"/>
          </p:cNvSpPr>
          <p:nvPr/>
        </p:nvSpPr>
        <p:spPr bwMode="auto">
          <a:xfrm flipV="1">
            <a:off x="6708775" y="3200400"/>
            <a:ext cx="674688" cy="415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951" name="Line 39"/>
          <p:cNvSpPr>
            <a:spLocks noChangeShapeType="1"/>
          </p:cNvSpPr>
          <p:nvPr/>
        </p:nvSpPr>
        <p:spPr bwMode="auto">
          <a:xfrm flipV="1">
            <a:off x="5718175" y="2320925"/>
            <a:ext cx="533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952" name="Line 40"/>
          <p:cNvSpPr>
            <a:spLocks noChangeShapeType="1"/>
          </p:cNvSpPr>
          <p:nvPr/>
        </p:nvSpPr>
        <p:spPr bwMode="auto">
          <a:xfrm flipV="1">
            <a:off x="4041775" y="1558925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953" name="Line 41"/>
          <p:cNvSpPr>
            <a:spLocks noChangeShapeType="1"/>
          </p:cNvSpPr>
          <p:nvPr/>
        </p:nvSpPr>
        <p:spPr bwMode="auto">
          <a:xfrm flipH="1" flipV="1">
            <a:off x="3432175" y="1939925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954" name="Line 42"/>
          <p:cNvSpPr>
            <a:spLocks noChangeShapeType="1"/>
          </p:cNvSpPr>
          <p:nvPr/>
        </p:nvSpPr>
        <p:spPr bwMode="auto">
          <a:xfrm flipH="1" flipV="1">
            <a:off x="2517775" y="2625725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955" name="Rectangle 43"/>
          <p:cNvSpPr>
            <a:spLocks noGrp="1" noChangeArrowheads="1"/>
          </p:cNvSpPr>
          <p:nvPr>
            <p:ph type="title" idx="4294967295"/>
          </p:nvPr>
        </p:nvSpPr>
        <p:spPr>
          <a:xfrm>
            <a:off x="357188" y="285750"/>
            <a:ext cx="8001000" cy="785813"/>
          </a:xfrm>
        </p:spPr>
        <p:txBody>
          <a:bodyPr/>
          <a:lstStyle/>
          <a:p>
            <a:r>
              <a:rPr lang="en-US" altLang="en-US" dirty="0" smtClean="0">
                <a:solidFill>
                  <a:schemeClr val="bg1"/>
                </a:solidFill>
              </a:rPr>
              <a:t>National and regional benefit</a:t>
            </a:r>
            <a:endParaRPr lang="en-GB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838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9144000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205867"/>
              </a:solidFill>
            </a:endParaRPr>
          </a:p>
          <a:p>
            <a:endParaRPr lang="en-US" dirty="0">
              <a:solidFill>
                <a:srgbClr val="205867"/>
              </a:solidFill>
            </a:endParaRPr>
          </a:p>
          <a:p>
            <a:endParaRPr lang="en-US" dirty="0" smtClean="0">
              <a:solidFill>
                <a:srgbClr val="205867"/>
              </a:solidFill>
            </a:endParaRPr>
          </a:p>
          <a:p>
            <a:endParaRPr lang="en-US" dirty="0">
              <a:solidFill>
                <a:srgbClr val="205867"/>
              </a:solidFill>
            </a:endParaRPr>
          </a:p>
          <a:p>
            <a:endParaRPr lang="en-US" dirty="0" smtClean="0">
              <a:solidFill>
                <a:srgbClr val="205867"/>
              </a:solidFill>
            </a:endParaRPr>
          </a:p>
          <a:p>
            <a:endParaRPr lang="en-US" dirty="0">
              <a:solidFill>
                <a:srgbClr val="205867"/>
              </a:solidFill>
            </a:endParaRPr>
          </a:p>
          <a:p>
            <a:endParaRPr lang="en-GB" dirty="0">
              <a:solidFill>
                <a:srgbClr val="205867"/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6938" y="-685800"/>
            <a:ext cx="11404900" cy="710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3094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3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0484">
            <a:off x="3217113" y="2960848"/>
            <a:ext cx="6300004" cy="3744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6" t="31342" r="39301" b="56284"/>
          <a:stretch/>
        </p:blipFill>
        <p:spPr bwMode="auto">
          <a:xfrm rot="20427749">
            <a:off x="-652372" y="824278"/>
            <a:ext cx="10905111" cy="162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4" t="12267" r="74702" b="75980"/>
          <a:stretch/>
        </p:blipFill>
        <p:spPr bwMode="auto">
          <a:xfrm rot="20476316">
            <a:off x="148429" y="497537"/>
            <a:ext cx="2742847" cy="137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15" r="50000" b="56510"/>
          <a:stretch/>
        </p:blipFill>
        <p:spPr bwMode="auto">
          <a:xfrm rot="1721550">
            <a:off x="-1677268" y="1806907"/>
            <a:ext cx="16180238" cy="39252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4800183" y="3409950"/>
            <a:ext cx="2819400" cy="2895600"/>
          </a:xfrm>
          <a:prstGeom prst="ellipse">
            <a:avLst/>
          </a:prstGeom>
          <a:noFill/>
          <a:ln w="1016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299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9CAF">
                    <a:tint val="75000"/>
                  </a:srgbClr>
                </a:solidFill>
              </a:rPr>
              <a:t>www.ecf.com</a:t>
            </a:r>
            <a:endParaRPr lang="en-US">
              <a:solidFill>
                <a:srgbClr val="009CAF">
                  <a:tint val="75000"/>
                </a:srgbClr>
              </a:solidFill>
            </a:endParaRPr>
          </a:p>
        </p:txBody>
      </p:sp>
      <p:pic>
        <p:nvPicPr>
          <p:cNvPr id="2355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70245" cy="6846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548179"/>
              </p:ext>
            </p:extLst>
          </p:nvPr>
        </p:nvGraphicFramePr>
        <p:xfrm>
          <a:off x="5410200" y="304800"/>
          <a:ext cx="3733800" cy="5657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187"/>
                <a:gridCol w="1921013"/>
                <a:gridCol w="1244600"/>
              </a:tblGrid>
              <a:tr h="514350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000" dirty="0" smtClean="0"/>
                        <a:t>Cycle Tourism market (</a:t>
                      </a:r>
                      <a:r>
                        <a:rPr lang="en-US" sz="2000" dirty="0" err="1" smtClean="0"/>
                        <a:t>bn</a:t>
                      </a:r>
                      <a:r>
                        <a:rPr lang="en-US" sz="2000" dirty="0" smtClean="0"/>
                        <a:t>)</a:t>
                      </a:r>
                      <a:endParaRPr lang="en-GB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France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Germany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Spain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Sweden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Netherlands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Austria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7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United Kingdom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8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Switzerland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9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Finland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Italy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7437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Cycling delivers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5257800"/>
          </a:xfrm>
        </p:spPr>
        <p:txBody>
          <a:bodyPr>
            <a:normAutofit/>
          </a:bodyPr>
          <a:lstStyle/>
          <a:p>
            <a:r>
              <a:rPr lang="en-GB" b="1" dirty="0" smtClean="0"/>
              <a:t>P</a:t>
            </a:r>
            <a:r>
              <a:rPr lang="en-GB" sz="3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olitically</a:t>
            </a:r>
            <a:r>
              <a:rPr lang="en-GB" dirty="0" smtClean="0"/>
              <a:t> </a:t>
            </a:r>
            <a:r>
              <a:rPr lang="en-GB" dirty="0" smtClean="0"/>
              <a:t>important</a:t>
            </a:r>
            <a:r>
              <a:rPr lang="en-GB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endParaRPr lang="en-GB" sz="3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dirty="0" smtClean="0"/>
              <a:t>Solutions for</a:t>
            </a:r>
            <a:r>
              <a:rPr lang="en-GB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big problems </a:t>
            </a:r>
          </a:p>
          <a:p>
            <a:pPr lvl="1"/>
            <a:r>
              <a:rPr lang="en-US" dirty="0" smtClean="0"/>
              <a:t>Solutions for political challenges</a:t>
            </a:r>
            <a:endParaRPr lang="en-GB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US" dirty="0" smtClean="0"/>
              <a:t>Climate change, obesity, congestion, crisis…..</a:t>
            </a:r>
            <a:endParaRPr lang="en-GB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3300" dirty="0" smtClean="0"/>
              <a:t>Providing</a:t>
            </a:r>
            <a:r>
              <a:rPr lang="en-GB" sz="3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33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Economics</a:t>
            </a:r>
            <a:r>
              <a:rPr lang="en-GB" sz="3300" dirty="0" smtClean="0"/>
              <a:t>, </a:t>
            </a:r>
            <a:r>
              <a:rPr lang="en-GB" sz="3300" b="1" dirty="0" smtClean="0"/>
              <a:t>Business, Jobs</a:t>
            </a:r>
            <a:endParaRPr lang="en-GB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b="1" dirty="0" smtClean="0"/>
              <a:t>S</a:t>
            </a:r>
            <a:r>
              <a:rPr lang="en-GB" b="1" dirty="0" smtClean="0"/>
              <a:t>upported</a:t>
            </a:r>
            <a:r>
              <a:rPr lang="en-GB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highest political stages </a:t>
            </a:r>
          </a:p>
          <a:p>
            <a:pPr lvl="1"/>
            <a:r>
              <a:rPr lang="en-GB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UN, EU, national, local</a:t>
            </a:r>
          </a:p>
          <a:p>
            <a:pPr lvl="1"/>
            <a:r>
              <a:rPr lang="en-US" dirty="0" smtClean="0"/>
              <a:t>Partners and allies</a:t>
            </a:r>
            <a:endParaRPr lang="en-GB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754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Cycling delivers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2743200"/>
          </a:xfrm>
        </p:spPr>
        <p:txBody>
          <a:bodyPr/>
          <a:lstStyle/>
          <a:p>
            <a:r>
              <a:rPr lang="en-US" dirty="0" smtClean="0"/>
              <a:t>P</a:t>
            </a:r>
            <a:r>
              <a:rPr lang="en-US" dirty="0" smtClean="0"/>
              <a:t>olicy</a:t>
            </a:r>
          </a:p>
          <a:p>
            <a:r>
              <a:rPr lang="en-US" dirty="0" smtClean="0"/>
              <a:t>Vibrant cities</a:t>
            </a:r>
            <a:endParaRPr lang="en-GB" dirty="0" smtClean="0"/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7564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12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pic>
        <p:nvPicPr>
          <p:cNvPr id="1026" name="Picture 2" descr="C:\Users\MayneK\Pictures\cycling\Spain\Madrid\bikes and shops\Kapelberg Bike Shop Madri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-7621"/>
            <a:ext cx="6629400" cy="679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493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3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13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pic>
        <p:nvPicPr>
          <p:cNvPr id="1026" name="Picture 2" descr="C:\Users\MayneK\Pictures\cycling\Belgium 2014\Flanders Tour August\Thursday\use\Cycling in Leuven city cent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64795"/>
            <a:ext cx="6629400" cy="625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624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3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/>
                </a:solidFill>
              </a:rPr>
              <a:pPr/>
              <a:t>14</a:t>
            </a:fld>
            <a:endParaRPr lang="en-GB" dirty="0">
              <a:solidFill>
                <a:srgbClr val="205867"/>
              </a:solidFill>
            </a:endParaRPr>
          </a:p>
        </p:txBody>
      </p:sp>
      <p:pic>
        <p:nvPicPr>
          <p:cNvPr id="10" name="Picture 4" descr="_HYT95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76261"/>
            <a:ext cx="8243644" cy="54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6545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3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/>
                </a:solidFill>
              </a:rPr>
              <a:pPr/>
              <a:t>15</a:t>
            </a:fld>
            <a:endParaRPr lang="en-GB" dirty="0">
              <a:solidFill>
                <a:srgbClr val="205867"/>
              </a:solidFill>
            </a:endParaRPr>
          </a:p>
        </p:txBody>
      </p:sp>
      <p:pic>
        <p:nvPicPr>
          <p:cNvPr id="3075" name="Picture 3" descr="C:\Users\MayneK\Pictures\cycling\Belgium\DSCF183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64" r="25000" b="13543"/>
          <a:stretch/>
        </p:blipFill>
        <p:spPr bwMode="auto">
          <a:xfrm>
            <a:off x="533400" y="685799"/>
            <a:ext cx="8229600" cy="559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0036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3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/>
                </a:solidFill>
              </a:rPr>
              <a:pPr/>
              <a:t>16</a:t>
            </a:fld>
            <a:endParaRPr lang="en-GB" dirty="0">
              <a:solidFill>
                <a:srgbClr val="205867"/>
              </a:solidFill>
            </a:endParaRPr>
          </a:p>
        </p:txBody>
      </p:sp>
      <p:pic>
        <p:nvPicPr>
          <p:cNvPr id="3076" name="Picture 4" descr="C:\Users\MayneK\Pictures\cycling\Italy\IMG_02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16" y="576262"/>
            <a:ext cx="7913783" cy="593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036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Cycling delivers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2743200"/>
          </a:xfrm>
        </p:spPr>
        <p:txBody>
          <a:bodyPr/>
          <a:lstStyle/>
          <a:p>
            <a:r>
              <a:rPr lang="en-US" dirty="0" smtClean="0"/>
              <a:t>P</a:t>
            </a:r>
            <a:r>
              <a:rPr lang="en-US" dirty="0" smtClean="0"/>
              <a:t>olicy</a:t>
            </a:r>
          </a:p>
          <a:p>
            <a:r>
              <a:rPr lang="en-US" dirty="0" smtClean="0"/>
              <a:t>Vibrant cities</a:t>
            </a:r>
          </a:p>
          <a:p>
            <a:endParaRPr lang="en-US" dirty="0"/>
          </a:p>
          <a:p>
            <a:r>
              <a:rPr lang="en-US" sz="4000" dirty="0" smtClean="0"/>
              <a:t>So what to do?</a:t>
            </a:r>
            <a:endParaRPr lang="en-GB" sz="4000" dirty="0" smtClean="0"/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5964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9220" name="Picture 4" descr="DCF_08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10156825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0980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3" name="Picture 5" descr="sout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338"/>
            <a:ext cx="9144000" cy="60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496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20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pic>
        <p:nvPicPr>
          <p:cNvPr id="1028" name="Picture 4" descr="http://4.bp.blogspot.com/-AXZlo6QNOZQ/TeetWf7lA2I/AAAAAAAAACs/AVCxQQ4kFnI/s1600/begging%2Bcu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31" y="404882"/>
            <a:ext cx="8411861" cy="5614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627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870325" y="7461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smtClean="0">
              <a:solidFill>
                <a:srgbClr val="000000"/>
              </a:solidFill>
              <a:latin typeface="Times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5354"/>
            <a:ext cx="4648200" cy="6594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2" name="Text Box 4"/>
          <p:cNvSpPr txBox="1">
            <a:spLocks noChangeArrowheads="1"/>
          </p:cNvSpPr>
          <p:nvPr/>
        </p:nvSpPr>
        <p:spPr bwMode="auto">
          <a:xfrm flipV="1">
            <a:off x="0" y="2286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4400" smtClean="0">
              <a:solidFill>
                <a:srgbClr val="000000"/>
              </a:solidFill>
              <a:latin typeface="Vectora LH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584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3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22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pic>
        <p:nvPicPr>
          <p:cNvPr id="2051" name="Picture 3" descr="C:\Users\MayneK\Pictures\cycling\Luxembourg\Summit\use\Luxembourg Ministers Ride 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74105"/>
            <a:ext cx="8079934" cy="642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517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23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pic>
        <p:nvPicPr>
          <p:cNvPr id="8" name="Grafik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0" t="30964" r="19891" b="36093"/>
          <a:stretch/>
        </p:blipFill>
        <p:spPr bwMode="auto">
          <a:xfrm>
            <a:off x="-873797" y="1600200"/>
            <a:ext cx="10591153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271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24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sp>
        <p:nvSpPr>
          <p:cNvPr id="5" name="AutoShape 2" descr="Image result for neun granelli milano bic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57175"/>
            <a:ext cx="8572500" cy="634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1415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103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i="1" kern="1200" dirty="0" smtClean="0">
                <a:solidFill>
                  <a:schemeClr val="bg1"/>
                </a:solidFill>
                <a:effectLst/>
              </a:rPr>
              <a:t>“</a:t>
            </a:r>
            <a:r>
              <a:rPr lang="en-GB" i="1" dirty="0">
                <a:solidFill>
                  <a:schemeClr val="bg1"/>
                </a:solidFill>
              </a:rPr>
              <a:t>W</a:t>
            </a:r>
            <a:r>
              <a:rPr lang="en-GB" i="1" dirty="0" smtClean="0">
                <a:solidFill>
                  <a:schemeClr val="bg1"/>
                </a:solidFill>
              </a:rPr>
              <a:t>hen I see an adult on a bicycle I do not despair for the future of the human race </a:t>
            </a:r>
            <a:r>
              <a:rPr lang="en-GB" sz="4400" i="1" kern="1200" dirty="0" smtClean="0">
                <a:solidFill>
                  <a:schemeClr val="bg1"/>
                </a:solidFill>
                <a:effectLst/>
              </a:rPr>
              <a:t>.”</a:t>
            </a:r>
            <a:endParaRPr lang="en-GB" i="1" dirty="0">
              <a:solidFill>
                <a:schemeClr val="bg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4038600"/>
            <a:ext cx="6400800" cy="1600200"/>
          </a:xfrm>
        </p:spPr>
        <p:txBody>
          <a:bodyPr/>
          <a:lstStyle/>
          <a:p>
            <a:r>
              <a:rPr lang="en-US" b="1" i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H. G. </a:t>
            </a:r>
            <a:r>
              <a:rPr lang="en-US" b="1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</a:t>
            </a:r>
            <a:r>
              <a:rPr lang="en-US" b="1" i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ells</a:t>
            </a:r>
            <a:endParaRPr lang="en-GB" b="1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E399-9B5A-4FAF-BA84-527CF897852D}" type="slidenum">
              <a:rPr lang="en-GB" smtClean="0">
                <a:solidFill>
                  <a:srgbClr val="205867">
                    <a:tint val="75000"/>
                  </a:srgbClr>
                </a:solidFill>
              </a:rPr>
              <a:pPr/>
              <a:t>25</a:t>
            </a:fld>
            <a:endParaRPr lang="en-GB">
              <a:solidFill>
                <a:srgbClr val="205867">
                  <a:tint val="75000"/>
                </a:srgbClr>
              </a:solidFill>
            </a:endParaRPr>
          </a:p>
        </p:txBody>
      </p:sp>
      <p:pic>
        <p:nvPicPr>
          <p:cNvPr id="35842" name="Picture 2" descr="http://fiz-x.com/wp-content/uploads/2012/06/ET_bikemo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762000"/>
            <a:ext cx="77724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526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for pp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68" y="1"/>
            <a:ext cx="9138531" cy="68621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  <a:latin typeface="Futura Lt BT" pitchFamily="34" charset="0"/>
              </a:rPr>
              <a:t>Thank you for your attention !</a:t>
            </a:r>
            <a:endParaRPr lang="en-GB" dirty="0">
              <a:solidFill>
                <a:schemeClr val="bg1"/>
              </a:solidFill>
              <a:latin typeface="Futura Lt BT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7032"/>
            <a:ext cx="6400800" cy="1921768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Futura Lt BT" pitchFamily="34" charset="0"/>
              </a:rPr>
              <a:t>For more information</a:t>
            </a:r>
          </a:p>
          <a:p>
            <a:r>
              <a:rPr lang="en-GB" dirty="0" smtClean="0">
                <a:solidFill>
                  <a:schemeClr val="bg1"/>
                </a:solidFill>
                <a:latin typeface="Futura Lt BT" pitchFamily="34" charset="0"/>
              </a:rPr>
              <a:t> </a:t>
            </a:r>
            <a:r>
              <a:rPr lang="en-GB" u="sng" dirty="0">
                <a:solidFill>
                  <a:schemeClr val="accent5">
                    <a:lumMod val="20000"/>
                    <a:lumOff val="80000"/>
                  </a:schemeClr>
                </a:solidFill>
                <a:latin typeface="Futura Lt BT" pitchFamily="34" charset="0"/>
              </a:rPr>
              <a:t>k.mayne@ecf.com</a:t>
            </a:r>
            <a:r>
              <a:rPr lang="en-GB" dirty="0">
                <a:solidFill>
                  <a:schemeClr val="accent5">
                    <a:lumMod val="20000"/>
                    <a:lumOff val="80000"/>
                  </a:schemeClr>
                </a:solidFill>
                <a:latin typeface="Futura Lt BT" pitchFamily="34" charset="0"/>
              </a:rPr>
              <a:t>  </a:t>
            </a:r>
            <a:r>
              <a:rPr lang="en-GB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Futura Lt BT" pitchFamily="34" charset="0"/>
              </a:rPr>
              <a:t> </a:t>
            </a:r>
            <a:r>
              <a:rPr lang="en-GB" u="sng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Futura Lt BT" pitchFamily="34" charset="0"/>
              </a:rPr>
              <a:t>www.ecf.com</a:t>
            </a:r>
          </a:p>
          <a:p>
            <a:r>
              <a:rPr lang="en-GB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Futura Lt BT" pitchFamily="34" charset="0"/>
              </a:rPr>
              <a:t>@</a:t>
            </a:r>
            <a:r>
              <a:rPr lang="en-GB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Futura Lt BT" pitchFamily="34" charset="0"/>
              </a:rPr>
              <a:t>maynekevin</a:t>
            </a:r>
            <a:r>
              <a:rPr lang="en-GB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Futura Lt BT" pitchFamily="34" charset="0"/>
              </a:rPr>
              <a:t>        @</a:t>
            </a:r>
            <a:r>
              <a:rPr lang="en-GB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Futura Lt BT" pitchFamily="34" charset="0"/>
              </a:rPr>
              <a:t>eucyclistsfed</a:t>
            </a:r>
            <a:endParaRPr lang="en-GB" u="sng" dirty="0" smtClean="0">
              <a:solidFill>
                <a:schemeClr val="accent5">
                  <a:lumMod val="20000"/>
                  <a:lumOff val="80000"/>
                </a:schemeClr>
              </a:solidFill>
              <a:latin typeface="Futura Lt B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637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F presentation template updated june 2012">
  <a:themeElements>
    <a:clrScheme name="ECF ppt template theme">
      <a:dk1>
        <a:srgbClr val="205867"/>
      </a:dk1>
      <a:lt1>
        <a:sysClr val="window" lastClr="FFFFFF"/>
      </a:lt1>
      <a:dk2>
        <a:srgbClr val="31859B"/>
      </a:dk2>
      <a:lt2>
        <a:srgbClr val="DBEEF3"/>
      </a:lt2>
      <a:accent1>
        <a:srgbClr val="205867"/>
      </a:accent1>
      <a:accent2>
        <a:srgbClr val="205867"/>
      </a:accent2>
      <a:accent3>
        <a:srgbClr val="31859B"/>
      </a:accent3>
      <a:accent4>
        <a:srgbClr val="31859B"/>
      </a:accent4>
      <a:accent5>
        <a:srgbClr val="FFFF00"/>
      </a:accent5>
      <a:accent6>
        <a:srgbClr val="FFFF00"/>
      </a:accent6>
      <a:hlink>
        <a:srgbClr val="4BACC6"/>
      </a:hlink>
      <a:folHlink>
        <a:srgbClr val="F79646"/>
      </a:folHlink>
    </a:clrScheme>
    <a:fontScheme name="ECF ppt template">
      <a:majorFont>
        <a:latin typeface="Futura Lt BT"/>
        <a:ea typeface=""/>
        <a:cs typeface=""/>
      </a:majorFont>
      <a:minorFont>
        <a:latin typeface="FuturaBook 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ue flash">
  <a:themeElements>
    <a:clrScheme name="blue flash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blue flas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ue flas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as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as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as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as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as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as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as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as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as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as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as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ECF presentation template updated june 2012">
  <a:themeElements>
    <a:clrScheme name="ECF ppt template theme">
      <a:dk1>
        <a:srgbClr val="205867"/>
      </a:dk1>
      <a:lt1>
        <a:sysClr val="window" lastClr="FFFFFF"/>
      </a:lt1>
      <a:dk2>
        <a:srgbClr val="31859B"/>
      </a:dk2>
      <a:lt2>
        <a:srgbClr val="DBEEF3"/>
      </a:lt2>
      <a:accent1>
        <a:srgbClr val="205867"/>
      </a:accent1>
      <a:accent2>
        <a:srgbClr val="205867"/>
      </a:accent2>
      <a:accent3>
        <a:srgbClr val="31859B"/>
      </a:accent3>
      <a:accent4>
        <a:srgbClr val="31859B"/>
      </a:accent4>
      <a:accent5>
        <a:srgbClr val="FFFF00"/>
      </a:accent5>
      <a:accent6>
        <a:srgbClr val="FFFF00"/>
      </a:accent6>
      <a:hlink>
        <a:srgbClr val="4BACC6"/>
      </a:hlink>
      <a:folHlink>
        <a:srgbClr val="F79646"/>
      </a:folHlink>
    </a:clrScheme>
    <a:fontScheme name="ECF ppt template">
      <a:majorFont>
        <a:latin typeface="Futura Lt BT"/>
        <a:ea typeface=""/>
        <a:cs typeface=""/>
      </a:majorFont>
      <a:minorFont>
        <a:latin typeface="FuturaBook 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ECF presentation template">
  <a:themeElements>
    <a:clrScheme name="ECF ppt template theme">
      <a:dk1>
        <a:srgbClr val="205867"/>
      </a:dk1>
      <a:lt1>
        <a:sysClr val="window" lastClr="FFFFFF"/>
      </a:lt1>
      <a:dk2>
        <a:srgbClr val="31859B"/>
      </a:dk2>
      <a:lt2>
        <a:srgbClr val="DBEEF3"/>
      </a:lt2>
      <a:accent1>
        <a:srgbClr val="205867"/>
      </a:accent1>
      <a:accent2>
        <a:srgbClr val="205867"/>
      </a:accent2>
      <a:accent3>
        <a:srgbClr val="31859B"/>
      </a:accent3>
      <a:accent4>
        <a:srgbClr val="31859B"/>
      </a:accent4>
      <a:accent5>
        <a:srgbClr val="FFFF00"/>
      </a:accent5>
      <a:accent6>
        <a:srgbClr val="FFFF00"/>
      </a:accent6>
      <a:hlink>
        <a:srgbClr val="4BACC6"/>
      </a:hlink>
      <a:folHlink>
        <a:srgbClr val="F79646"/>
      </a:folHlink>
    </a:clrScheme>
    <a:fontScheme name="ECF ppt template">
      <a:majorFont>
        <a:latin typeface="Futura Lt BT"/>
        <a:ea typeface=""/>
        <a:cs typeface=""/>
      </a:majorFont>
      <a:minorFont>
        <a:latin typeface="FuturaBook 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blue flash">
  <a:themeElements>
    <a:clrScheme name="blue flash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blue flas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ue flas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as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as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as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as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as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as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as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as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as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as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as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ECF ppt template theme">
      <a:dk1>
        <a:srgbClr val="205867"/>
      </a:dk1>
      <a:lt1>
        <a:sysClr val="window" lastClr="FFFFFF"/>
      </a:lt1>
      <a:dk2>
        <a:srgbClr val="31859B"/>
      </a:dk2>
      <a:lt2>
        <a:srgbClr val="DBEEF3"/>
      </a:lt2>
      <a:accent1>
        <a:srgbClr val="205867"/>
      </a:accent1>
      <a:accent2>
        <a:srgbClr val="205867"/>
      </a:accent2>
      <a:accent3>
        <a:srgbClr val="31859B"/>
      </a:accent3>
      <a:accent4>
        <a:srgbClr val="31859B"/>
      </a:accent4>
      <a:accent5>
        <a:srgbClr val="FFFF00"/>
      </a:accent5>
      <a:accent6>
        <a:srgbClr val="FFFF00"/>
      </a:accent6>
      <a:hlink>
        <a:srgbClr val="4BACC6"/>
      </a:hlink>
      <a:folHlink>
        <a:srgbClr val="F79646"/>
      </a:folHlink>
    </a:clrScheme>
    <a:fontScheme name="ECF ppt template">
      <a:majorFont>
        <a:latin typeface="Futura Lt BT"/>
        <a:ea typeface=""/>
        <a:cs typeface=""/>
      </a:majorFont>
      <a:minorFont>
        <a:latin typeface="FuturaBook 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blue flash">
  <a:themeElements>
    <a:clrScheme name="blue flash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blue flas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ue flas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as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as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as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as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flas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as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as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as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as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as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flas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3_ECF presentation template">
  <a:themeElements>
    <a:clrScheme name="ECF ppt template theme">
      <a:dk1>
        <a:srgbClr val="205867"/>
      </a:dk1>
      <a:lt1>
        <a:sysClr val="window" lastClr="FFFFFF"/>
      </a:lt1>
      <a:dk2>
        <a:srgbClr val="31859B"/>
      </a:dk2>
      <a:lt2>
        <a:srgbClr val="DBEEF3"/>
      </a:lt2>
      <a:accent1>
        <a:srgbClr val="205867"/>
      </a:accent1>
      <a:accent2>
        <a:srgbClr val="205867"/>
      </a:accent2>
      <a:accent3>
        <a:srgbClr val="31859B"/>
      </a:accent3>
      <a:accent4>
        <a:srgbClr val="31859B"/>
      </a:accent4>
      <a:accent5>
        <a:srgbClr val="FFFF00"/>
      </a:accent5>
      <a:accent6>
        <a:srgbClr val="FFFF00"/>
      </a:accent6>
      <a:hlink>
        <a:srgbClr val="4BACC6"/>
      </a:hlink>
      <a:folHlink>
        <a:srgbClr val="F79646"/>
      </a:folHlink>
    </a:clrScheme>
    <a:fontScheme name="ECF ppt template">
      <a:majorFont>
        <a:latin typeface="Futura Lt BT"/>
        <a:ea typeface=""/>
        <a:cs typeface=""/>
      </a:majorFont>
      <a:minorFont>
        <a:latin typeface="FuturaBook 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4_ECF presentation template">
  <a:themeElements>
    <a:clrScheme name="ECF ppt template theme">
      <a:dk1>
        <a:srgbClr val="205867"/>
      </a:dk1>
      <a:lt1>
        <a:sysClr val="window" lastClr="FFFFFF"/>
      </a:lt1>
      <a:dk2>
        <a:srgbClr val="31859B"/>
      </a:dk2>
      <a:lt2>
        <a:srgbClr val="DBEEF3"/>
      </a:lt2>
      <a:accent1>
        <a:srgbClr val="205867"/>
      </a:accent1>
      <a:accent2>
        <a:srgbClr val="205867"/>
      </a:accent2>
      <a:accent3>
        <a:srgbClr val="31859B"/>
      </a:accent3>
      <a:accent4>
        <a:srgbClr val="31859B"/>
      </a:accent4>
      <a:accent5>
        <a:srgbClr val="FFFF00"/>
      </a:accent5>
      <a:accent6>
        <a:srgbClr val="FFFF00"/>
      </a:accent6>
      <a:hlink>
        <a:srgbClr val="4BACC6"/>
      </a:hlink>
      <a:folHlink>
        <a:srgbClr val="F79646"/>
      </a:folHlink>
    </a:clrScheme>
    <a:fontScheme name="ECF ppt template">
      <a:majorFont>
        <a:latin typeface="Futura Lt BT"/>
        <a:ea typeface=""/>
        <a:cs typeface=""/>
      </a:majorFont>
      <a:minorFont>
        <a:latin typeface="FuturaBook 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5_ECF presentation template">
  <a:themeElements>
    <a:clrScheme name="ECF ppt template theme">
      <a:dk1>
        <a:srgbClr val="205867"/>
      </a:dk1>
      <a:lt1>
        <a:sysClr val="window" lastClr="FFFFFF"/>
      </a:lt1>
      <a:dk2>
        <a:srgbClr val="31859B"/>
      </a:dk2>
      <a:lt2>
        <a:srgbClr val="DBEEF3"/>
      </a:lt2>
      <a:accent1>
        <a:srgbClr val="205867"/>
      </a:accent1>
      <a:accent2>
        <a:srgbClr val="205867"/>
      </a:accent2>
      <a:accent3>
        <a:srgbClr val="31859B"/>
      </a:accent3>
      <a:accent4>
        <a:srgbClr val="31859B"/>
      </a:accent4>
      <a:accent5>
        <a:srgbClr val="FFFF00"/>
      </a:accent5>
      <a:accent6>
        <a:srgbClr val="FFFF00"/>
      </a:accent6>
      <a:hlink>
        <a:srgbClr val="4BACC6"/>
      </a:hlink>
      <a:folHlink>
        <a:srgbClr val="F79646"/>
      </a:folHlink>
    </a:clrScheme>
    <a:fontScheme name="ECF ppt template">
      <a:majorFont>
        <a:latin typeface="Futura Lt BT"/>
        <a:ea typeface=""/>
        <a:cs typeface=""/>
      </a:majorFont>
      <a:minorFont>
        <a:latin typeface="FuturaBook 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ECF presentation template">
  <a:themeElements>
    <a:clrScheme name="ECF ppt template theme">
      <a:dk1>
        <a:srgbClr val="205867"/>
      </a:dk1>
      <a:lt1>
        <a:sysClr val="window" lastClr="FFFFFF"/>
      </a:lt1>
      <a:dk2>
        <a:srgbClr val="31859B"/>
      </a:dk2>
      <a:lt2>
        <a:srgbClr val="DBEEF3"/>
      </a:lt2>
      <a:accent1>
        <a:srgbClr val="205867"/>
      </a:accent1>
      <a:accent2>
        <a:srgbClr val="205867"/>
      </a:accent2>
      <a:accent3>
        <a:srgbClr val="31859B"/>
      </a:accent3>
      <a:accent4>
        <a:srgbClr val="31859B"/>
      </a:accent4>
      <a:accent5>
        <a:srgbClr val="FFFF00"/>
      </a:accent5>
      <a:accent6>
        <a:srgbClr val="FFFF00"/>
      </a:accent6>
      <a:hlink>
        <a:srgbClr val="4BACC6"/>
      </a:hlink>
      <a:folHlink>
        <a:srgbClr val="F79646"/>
      </a:folHlink>
    </a:clrScheme>
    <a:fontScheme name="ECF ppt template">
      <a:majorFont>
        <a:latin typeface="Futura Lt BT"/>
        <a:ea typeface=""/>
        <a:cs typeface=""/>
      </a:majorFont>
      <a:minorFont>
        <a:latin typeface="FuturaBook 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ECF presentation template updated june 2012</Template>
  <TotalTime>2184</TotalTime>
  <Words>326</Words>
  <Application>Microsoft Office PowerPoint</Application>
  <PresentationFormat>On-screen Show (4:3)</PresentationFormat>
  <Paragraphs>137</Paragraphs>
  <Slides>26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26</vt:i4>
      </vt:variant>
    </vt:vector>
  </HeadingPairs>
  <TitlesOfParts>
    <vt:vector size="39" baseType="lpstr">
      <vt:lpstr>ECF presentation template updated june 2012</vt:lpstr>
      <vt:lpstr>blue flash</vt:lpstr>
      <vt:lpstr>1_ECF presentation template updated june 2012</vt:lpstr>
      <vt:lpstr>1_ECF presentation template</vt:lpstr>
      <vt:lpstr>1_blue flash</vt:lpstr>
      <vt:lpstr>Standarddesign</vt:lpstr>
      <vt:lpstr>Office Theme</vt:lpstr>
      <vt:lpstr>2_blue flash</vt:lpstr>
      <vt:lpstr>3_ECF presentation template</vt:lpstr>
      <vt:lpstr>1_Office Theme</vt:lpstr>
      <vt:lpstr>4_ECF presentation template</vt:lpstr>
      <vt:lpstr>5_ECF presentation template</vt:lpstr>
      <vt:lpstr>ECF presentation template</vt:lpstr>
      <vt:lpstr> Cycling Delivers  </vt:lpstr>
      <vt:lpstr>ECF</vt:lpstr>
      <vt:lpstr>Cycling delivers</vt:lpstr>
      <vt:lpstr>PowerPoint Presentation</vt:lpstr>
      <vt:lpstr> EU level: The Junker Commission Priorities</vt:lpstr>
      <vt:lpstr>National and regional benefit</vt:lpstr>
      <vt:lpstr>PowerPoint Presentation</vt:lpstr>
      <vt:lpstr>PowerPoint Presentation</vt:lpstr>
      <vt:lpstr>PowerPoint Presentation</vt:lpstr>
      <vt:lpstr>Cycling delivers</vt:lpstr>
      <vt:lpstr>Cycling delivers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Cycling delivers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“When I see an adult on a bicycle I do not despair for the future of the human race .”</vt:lpstr>
      <vt:lpstr>Thank you for your attention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PRESENTATION</dc:title>
  <dc:creator>Kevin Mayne</dc:creator>
  <cp:lastModifiedBy>Kevin Mayne</cp:lastModifiedBy>
  <cp:revision>120</cp:revision>
  <dcterms:created xsi:type="dcterms:W3CDTF">2012-06-13T07:02:11Z</dcterms:created>
  <dcterms:modified xsi:type="dcterms:W3CDTF">2016-10-14T09:34:42Z</dcterms:modified>
</cp:coreProperties>
</file>