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76" r:id="rId3"/>
    <p:sldId id="277" r:id="rId4"/>
    <p:sldId id="257" r:id="rId5"/>
    <p:sldId id="278" r:id="rId6"/>
    <p:sldId id="265" r:id="rId7"/>
    <p:sldId id="288" r:id="rId8"/>
    <p:sldId id="281" r:id="rId9"/>
    <p:sldId id="282" r:id="rId10"/>
    <p:sldId id="289" r:id="rId11"/>
    <p:sldId id="283" r:id="rId12"/>
    <p:sldId id="279" r:id="rId13"/>
    <p:sldId id="284" r:id="rId14"/>
    <p:sldId id="262" r:id="rId15"/>
    <p:sldId id="260" r:id="rId16"/>
    <p:sldId id="285" r:id="rId17"/>
    <p:sldId id="286" r:id="rId18"/>
    <p:sldId id="274" r:id="rId19"/>
    <p:sldId id="287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75" autoAdjust="0"/>
    <p:restoredTop sz="95238"/>
  </p:normalViewPr>
  <p:slideViewPr>
    <p:cSldViewPr snapToGrid="0">
      <p:cViewPr>
        <p:scale>
          <a:sx n="115" d="100"/>
          <a:sy n="115" d="100"/>
        </p:scale>
        <p:origin x="-168" y="-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87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87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01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228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91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917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881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326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245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23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379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4CB73E-CBD9-4431-A137-9DF34AE9E0E7}" type="datetimeFigureOut">
              <a:rPr lang="uk-UA" smtClean="0"/>
              <a:t>14.10.16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08E0934-7C4E-4290-B78C-3FAF452307D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6861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1.wdp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f"/><Relationship Id="rId3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olha.v.martynyuk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5400" dirty="0" err="1" smtClean="0"/>
              <a:t>Київський</a:t>
            </a:r>
            <a:r>
              <a:rPr lang="ru-RU" sz="5400" dirty="0" smtClean="0"/>
              <a:t> </a:t>
            </a:r>
            <a:r>
              <a:rPr lang="ru-RU" sz="5400" dirty="0" err="1" smtClean="0"/>
              <a:t>велобум</a:t>
            </a:r>
            <a:r>
              <a:rPr lang="ru-RU" sz="5400" dirty="0" smtClean="0"/>
              <a:t> 1890-х: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uk-UA" sz="5400" dirty="0" smtClean="0"/>
              <a:t>проект пересувної виставки</a:t>
            </a:r>
            <a:endParaRPr lang="uk-UA" sz="4800" i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uk-UA" dirty="0" smtClean="0"/>
              <a:t>Ольга Мартинюк </a:t>
            </a:r>
            <a:endParaRPr lang="en-US" dirty="0"/>
          </a:p>
          <a:p>
            <a:pPr algn="l"/>
            <a:r>
              <a:rPr lang="uk-UA" sz="1800" dirty="0" smtClean="0"/>
              <a:t>НТУУ "Київський політехнічний </a:t>
            </a:r>
            <a:r>
              <a:rPr lang="uk-UA" sz="1800" dirty="0" smtClean="0"/>
              <a:t>інститут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5668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Публічна історія: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sz="2800" dirty="0" smtClean="0"/>
          </a:p>
          <a:p>
            <a:pPr marL="0" indent="0">
              <a:buNone/>
            </a:pPr>
            <a:r>
              <a:rPr lang="uk-UA" sz="2800" dirty="0" smtClean="0"/>
              <a:t> - історія для суспільних змін</a:t>
            </a:r>
          </a:p>
          <a:p>
            <a:r>
              <a:rPr lang="uk-UA" sz="2800" dirty="0" smtClean="0"/>
              <a:t>- зберігається критичність академічної історії</a:t>
            </a:r>
          </a:p>
          <a:p>
            <a:r>
              <a:rPr lang="uk-UA" sz="2800" dirty="0" smtClean="0"/>
              <a:t>- експериментальні медіуми передачі інформації</a:t>
            </a:r>
          </a:p>
          <a:p>
            <a:r>
              <a:rPr lang="uk-UA" sz="2800" dirty="0" smtClean="0"/>
              <a:t>- </a:t>
            </a:r>
            <a:r>
              <a:rPr lang="uk-UA" sz="2800" dirty="0" err="1" smtClean="0"/>
              <a:t>учасницький</a:t>
            </a:r>
            <a:r>
              <a:rPr lang="uk-UA" sz="2800" dirty="0" smtClean="0"/>
              <a:t> підхід, багатостороння взаємодія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569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Велобум</a:t>
            </a:r>
            <a:r>
              <a:rPr lang="uk-UA" dirty="0" smtClean="0"/>
              <a:t> 1890х у світі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838825" cy="402336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- Винахід безпечної моделі велосипеда</a:t>
            </a:r>
          </a:p>
          <a:p>
            <a:r>
              <a:rPr lang="uk-UA" sz="3200" dirty="0" smtClean="0"/>
              <a:t>- Масове фабричне виробництво</a:t>
            </a:r>
          </a:p>
          <a:p>
            <a:r>
              <a:rPr lang="uk-UA" sz="3200" dirty="0" smtClean="0"/>
              <a:t>- </a:t>
            </a:r>
            <a:r>
              <a:rPr lang="uk-UA" sz="3200" dirty="0" err="1" smtClean="0"/>
              <a:t>Велоентузіазм</a:t>
            </a:r>
            <a:endParaRPr lang="uk-UA" sz="3200" dirty="0" smtClean="0"/>
          </a:p>
          <a:p>
            <a:r>
              <a:rPr lang="uk-UA" sz="3200" dirty="0" smtClean="0"/>
              <a:t>- Інновація та експеримент</a:t>
            </a:r>
            <a:r>
              <a:rPr lang="uk-UA" dirty="0" smtClean="0"/>
              <a:t>	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818127"/>
            <a:ext cx="5089720" cy="407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8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Київський </a:t>
            </a:r>
            <a:r>
              <a:rPr lang="uk-UA" dirty="0" err="1" smtClean="0"/>
              <a:t>велобум</a:t>
            </a:r>
            <a:r>
              <a:rPr lang="uk-UA" dirty="0" smtClean="0"/>
              <a:t> 1890х</a:t>
            </a:r>
            <a:endParaRPr lang="uk-UA" dirty="0"/>
          </a:p>
        </p:txBody>
      </p:sp>
      <p:pic>
        <p:nvPicPr>
          <p:cNvPr id="9" name="Місце для вмісту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95287"/>
            <a:ext cx="6916563" cy="4202583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3479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13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03" y="1980527"/>
            <a:ext cx="2918635" cy="421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Велобум</a:t>
            </a:r>
            <a:r>
              <a:rPr lang="uk-UA" dirty="0" smtClean="0"/>
              <a:t> 1890х у Києві: реклама</a:t>
            </a:r>
            <a:endParaRPr lang="en-US" dirty="0"/>
          </a:p>
        </p:txBody>
      </p:sp>
      <p:pic>
        <p:nvPicPr>
          <p:cNvPr id="7" name="Рисунок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4" y="1905617"/>
            <a:ext cx="2773416" cy="4280432"/>
          </a:xfrm>
          <a:prstGeom prst="rect">
            <a:avLst/>
          </a:prstGeom>
        </p:spPr>
      </p:pic>
      <p:pic>
        <p:nvPicPr>
          <p:cNvPr id="10" name="Місце для вмісту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36" y="4212014"/>
            <a:ext cx="3966612" cy="2105308"/>
          </a:xfrm>
          <a:prstGeom prst="rect">
            <a:avLst/>
          </a:prstGeom>
        </p:spPr>
      </p:pic>
      <p:pic>
        <p:nvPicPr>
          <p:cNvPr id="11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86" y="4484916"/>
            <a:ext cx="2976553" cy="1832406"/>
          </a:xfrm>
          <a:prstGeom prst="rect">
            <a:avLst/>
          </a:prstGeom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80" y="1803436"/>
            <a:ext cx="8116960" cy="277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29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5663284" cy="1102006"/>
          </a:xfrm>
        </p:spPr>
        <p:txBody>
          <a:bodyPr>
            <a:normAutofit/>
          </a:bodyPr>
          <a:lstStyle/>
          <a:p>
            <a:r>
              <a:rPr lang="uk-UA" dirty="0" smtClean="0"/>
              <a:t>Моделі </a:t>
            </a:r>
            <a:r>
              <a:rPr lang="uk-UA" dirty="0" smtClean="0"/>
              <a:t>велосипедів</a:t>
            </a:r>
            <a:endParaRPr lang="uk-UA" dirty="0"/>
          </a:p>
        </p:txBody>
      </p:sp>
      <p:pic>
        <p:nvPicPr>
          <p:cNvPr id="10" name="Рисунок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8" y="2315017"/>
            <a:ext cx="7160366" cy="3643281"/>
          </a:xfrm>
          <a:prstGeom prst="rect">
            <a:avLst/>
          </a:prstGeom>
        </p:spPr>
      </p:pic>
      <p:pic>
        <p:nvPicPr>
          <p:cNvPr id="12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75" y="3623324"/>
            <a:ext cx="4689368" cy="2334974"/>
          </a:xfrm>
          <a:prstGeom prst="rect">
            <a:avLst/>
          </a:prstGeom>
        </p:spPr>
      </p:pic>
      <p:pic>
        <p:nvPicPr>
          <p:cNvPr id="11" name="Місце для вмісту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7" b="-6159"/>
          <a:stretch/>
        </p:blipFill>
        <p:spPr>
          <a:xfrm>
            <a:off x="7456407" y="645466"/>
            <a:ext cx="473559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5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Дискусії у пресі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14911"/>
            <a:ext cx="4585822" cy="4023360"/>
          </a:xfrm>
        </p:spPr>
        <p:txBody>
          <a:bodyPr/>
          <a:lstStyle/>
          <a:p>
            <a:r>
              <a:rPr lang="uk-UA" dirty="0" smtClean="0"/>
              <a:t>Для чого велосипед?</a:t>
            </a:r>
          </a:p>
          <a:p>
            <a:r>
              <a:rPr lang="uk-UA" dirty="0" smtClean="0"/>
              <a:t>Хто може на ньому їздити?</a:t>
            </a:r>
          </a:p>
          <a:p>
            <a:r>
              <a:rPr lang="uk-UA" dirty="0" smtClean="0"/>
              <a:t>Конфлікти</a:t>
            </a:r>
          </a:p>
          <a:p>
            <a:r>
              <a:rPr lang="uk-UA" dirty="0" err="1" smtClean="0"/>
              <a:t>Цікавинки</a:t>
            </a:r>
            <a:endParaRPr lang="uk-UA" dirty="0" smtClean="0"/>
          </a:p>
          <a:p>
            <a:r>
              <a:rPr lang="uk-UA" dirty="0" smtClean="0"/>
              <a:t>Екскурсії за місто</a:t>
            </a:r>
          </a:p>
          <a:p>
            <a:r>
              <a:rPr lang="uk-UA" dirty="0" smtClean="0"/>
              <a:t>Соціальне життя велосипедного товариства</a:t>
            </a:r>
          </a:p>
          <a:p>
            <a:r>
              <a:rPr lang="uk-UA" dirty="0" smtClean="0"/>
              <a:t>Розвиток міста</a:t>
            </a:r>
          </a:p>
          <a:p>
            <a:r>
              <a:rPr lang="uk-UA" dirty="0" smtClean="0"/>
              <a:t>Велосипед у глобальному вимірі</a:t>
            </a:r>
            <a:endParaRPr lang="en-US" dirty="0"/>
          </a:p>
        </p:txBody>
      </p:sp>
      <p:pic>
        <p:nvPicPr>
          <p:cNvPr id="5" name="Місце для вмісту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85" y="209052"/>
            <a:ext cx="2564103" cy="4022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6451" y="1382766"/>
            <a:ext cx="5365547" cy="3018120"/>
          </a:xfrm>
          <a:prstGeom prst="rect">
            <a:avLst/>
          </a:prstGeom>
          <a:ln>
            <a:gradFill flip="none" rotWithShape="1">
              <a:gsLst>
                <a:gs pos="55016">
                  <a:srgbClr val="586668"/>
                </a:gs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  <a:scene3d>
            <a:camera prst="orthographicFront">
              <a:rot lat="20699994" lon="0" rev="0"/>
            </a:camera>
            <a:lightRig rig="threePt" dir="t"/>
          </a:scene3d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691" y="1184846"/>
            <a:ext cx="2936818" cy="3256317"/>
          </a:xfrm>
          <a:prstGeom prst="rect">
            <a:avLst/>
          </a:prstGeom>
        </p:spPr>
      </p:pic>
      <p:pic>
        <p:nvPicPr>
          <p:cNvPr id="4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85" y="3154384"/>
            <a:ext cx="2597086" cy="30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38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7" y="596946"/>
            <a:ext cx="9536806" cy="793974"/>
          </a:xfrm>
        </p:spPr>
        <p:txBody>
          <a:bodyPr>
            <a:normAutofit/>
          </a:bodyPr>
          <a:lstStyle/>
          <a:p>
            <a:r>
              <a:rPr lang="uk-UA" dirty="0" smtClean="0"/>
              <a:t>Для чого </a:t>
            </a:r>
            <a:r>
              <a:rPr lang="uk-UA" dirty="0" smtClean="0"/>
              <a:t>велосипед?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475" y="1878755"/>
            <a:ext cx="6542468" cy="4282970"/>
          </a:xfrm>
        </p:spPr>
      </p:pic>
      <p:sp>
        <p:nvSpPr>
          <p:cNvPr id="6" name="TextBox 5"/>
          <p:cNvSpPr txBox="1"/>
          <p:nvPr/>
        </p:nvSpPr>
        <p:spPr>
          <a:xfrm>
            <a:off x="1171977" y="2265914"/>
            <a:ext cx="37597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 smtClean="0"/>
              <a:t>Дослідницький інтерес 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Військо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Спорт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Відпочинок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Міський транспорт</a:t>
            </a:r>
            <a:endParaRPr lang="en-US" dirty="0"/>
          </a:p>
        </p:txBody>
      </p:sp>
      <p:pic>
        <p:nvPicPr>
          <p:cNvPr id="7" name="Місце для вмісту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95" y="4163769"/>
            <a:ext cx="2879020" cy="184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Київське товариство велосипедистів-любителів</a:t>
            </a:r>
            <a:endParaRPr lang="en-US" dirty="0"/>
          </a:p>
        </p:txBody>
      </p:sp>
      <p:pic>
        <p:nvPicPr>
          <p:cNvPr id="3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50" y="2089457"/>
            <a:ext cx="3878755" cy="3655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089457"/>
            <a:ext cx="58998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3200" dirty="0" smtClean="0"/>
              <a:t>Заможне</a:t>
            </a:r>
            <a:r>
              <a:rPr lang="uk-UA" sz="3200" dirty="0"/>
              <a:t>, впливове й елітарне</a:t>
            </a:r>
            <a:r>
              <a:rPr lang="en-US" sz="3200" dirty="0"/>
              <a:t> </a:t>
            </a:r>
            <a:endParaRPr lang="uk-UA" sz="3200" dirty="0" smtClean="0"/>
          </a:p>
          <a:p>
            <a:pPr marL="285750" indent="-285750">
              <a:buFontTx/>
              <a:buChar char="-"/>
            </a:pPr>
            <a:r>
              <a:rPr lang="uk-UA" sz="3200" dirty="0" smtClean="0"/>
              <a:t>Три власних приміщення, понад 100 членів у 1893 р.</a:t>
            </a:r>
          </a:p>
          <a:p>
            <a:pPr marL="285750" indent="-285750">
              <a:buFontTx/>
              <a:buChar char="-"/>
            </a:pPr>
            <a:r>
              <a:rPr lang="uk-UA" sz="3200" dirty="0" smtClean="0"/>
              <a:t>Підозра збоку влади в неблагонадійності</a:t>
            </a:r>
          </a:p>
        </p:txBody>
      </p:sp>
      <p:pic>
        <p:nvPicPr>
          <p:cNvPr id="5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205" y="4814652"/>
            <a:ext cx="4314017" cy="122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85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Київське товариство велосипедистів-любителів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63721" y="2393879"/>
            <a:ext cx="71919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Киевский генерал-губернатор:</a:t>
            </a:r>
          </a:p>
          <a:p>
            <a:endParaRPr lang="ru-RU" dirty="0" smtClean="0"/>
          </a:p>
          <a:p>
            <a:r>
              <a:rPr lang="ru-RU" dirty="0" smtClean="0"/>
              <a:t>«нахожу</a:t>
            </a:r>
            <a:r>
              <a:rPr lang="ru-RU" dirty="0"/>
              <a:t>, что, судя по составу учредителей, проектируемое общества велосипедистов будет иметь польско-еврейский характер, а потом полагал бы ходатайство об учреждении этого общества </a:t>
            </a:r>
            <a:r>
              <a:rPr lang="ru-RU" dirty="0" smtClean="0"/>
              <a:t>отклонить».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62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Циклодром</a:t>
            </a:r>
            <a:endParaRPr lang="en-US" dirty="0"/>
          </a:p>
        </p:txBody>
      </p:sp>
      <p:pic>
        <p:nvPicPr>
          <p:cNvPr id="3" name="Місце для вмісту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2" y="1910518"/>
            <a:ext cx="6761163" cy="4124325"/>
          </a:xfrm>
          <a:prstGeom prst="rect">
            <a:avLst/>
          </a:prstGeom>
        </p:spPr>
      </p:pic>
      <p:pic>
        <p:nvPicPr>
          <p:cNvPr id="4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92" y="1910518"/>
            <a:ext cx="3866988" cy="1951880"/>
          </a:xfrm>
          <a:prstGeom prst="rect">
            <a:avLst/>
          </a:prstGeom>
        </p:spPr>
      </p:pic>
      <p:pic>
        <p:nvPicPr>
          <p:cNvPr id="5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91" y="3972680"/>
            <a:ext cx="3991556" cy="205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23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6337190" cy="1450757"/>
          </a:xfrm>
        </p:spPr>
        <p:txBody>
          <a:bodyPr/>
          <a:lstStyle/>
          <a:p>
            <a:r>
              <a:rPr lang="uk-UA" dirty="0" smtClean="0"/>
              <a:t>Чи можна їздити жінкам </a:t>
            </a:r>
            <a:r>
              <a:rPr lang="uk-UA" smtClean="0"/>
              <a:t>на велосипедах?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31" y="4225167"/>
            <a:ext cx="5386020" cy="1963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65" y="1886702"/>
            <a:ext cx="5024711" cy="21891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680" y="561318"/>
            <a:ext cx="3379808" cy="572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Дорожні правила</a:t>
            </a:r>
            <a:endParaRPr lang="en-US" dirty="0"/>
          </a:p>
        </p:txBody>
      </p:sp>
      <p:pic>
        <p:nvPicPr>
          <p:cNvPr id="3" name="Місце для вмісту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548" y="2021919"/>
            <a:ext cx="3068879" cy="1971040"/>
          </a:xfrm>
          <a:prstGeom prst="rect">
            <a:avLst/>
          </a:prstGeom>
        </p:spPr>
      </p:pic>
      <p:pic>
        <p:nvPicPr>
          <p:cNvPr id="4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818" y="4277518"/>
            <a:ext cx="3036609" cy="1985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7177" y="2021919"/>
            <a:ext cx="750199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1896</a:t>
            </a:r>
          </a:p>
          <a:p>
            <a:r>
              <a:rPr lang="uk-UA" sz="2400" dirty="0" smtClean="0"/>
              <a:t>Велосипед прокладає шлях автомобілю</a:t>
            </a:r>
          </a:p>
          <a:p>
            <a:endParaRPr lang="uk-UA" sz="2400" dirty="0"/>
          </a:p>
          <a:p>
            <a:r>
              <a:rPr lang="uk-UA" sz="2400" dirty="0" smtClean="0"/>
              <a:t>Забороняється:</a:t>
            </a:r>
          </a:p>
          <a:p>
            <a:pPr marL="285750" indent="-285750">
              <a:buFontTx/>
              <a:buChar char="-"/>
            </a:pPr>
            <a:r>
              <a:rPr lang="uk-UA" sz="2400" dirty="0" smtClean="0"/>
              <a:t>їздити </a:t>
            </a:r>
            <a:r>
              <a:rPr lang="uk-UA" sz="2400" dirty="0"/>
              <a:t>по тротуару, </a:t>
            </a:r>
            <a:endParaRPr lang="uk-UA" sz="2400" dirty="0" smtClean="0"/>
          </a:p>
          <a:p>
            <a:pPr marL="285750" indent="-285750">
              <a:buFontTx/>
              <a:buChar char="-"/>
            </a:pPr>
            <a:r>
              <a:rPr lang="uk-UA" sz="2400" dirty="0" smtClean="0"/>
              <a:t>їздити </a:t>
            </a:r>
            <a:r>
              <a:rPr lang="uk-UA" sz="2400" dirty="0"/>
              <a:t>з голим торсом, </a:t>
            </a:r>
            <a:endParaRPr lang="uk-UA" sz="2400" dirty="0" smtClean="0"/>
          </a:p>
          <a:p>
            <a:pPr marL="285750" indent="-285750">
              <a:buFontTx/>
              <a:buChar char="-"/>
            </a:pPr>
            <a:r>
              <a:rPr lang="uk-UA" sz="2400" dirty="0" smtClean="0"/>
              <a:t>Їздити поруч із пішою прощею</a:t>
            </a:r>
            <a:endParaRPr lang="uk-UA" sz="2400" dirty="0"/>
          </a:p>
          <a:p>
            <a:pPr marL="285750" indent="-285750">
              <a:buFontTx/>
              <a:buChar char="-"/>
            </a:pPr>
            <a:r>
              <a:rPr lang="uk-UA" sz="2400" dirty="0" smtClean="0"/>
              <a:t>лякати </a:t>
            </a:r>
            <a:r>
              <a:rPr lang="uk-UA" sz="2400" dirty="0"/>
              <a:t>коней </a:t>
            </a:r>
            <a:r>
              <a:rPr lang="uk-UA" sz="2400" dirty="0" smtClean="0"/>
              <a:t>гудками</a:t>
            </a:r>
          </a:p>
          <a:p>
            <a:pPr marL="285750" indent="-285750">
              <a:buFontTx/>
              <a:buChar char="-"/>
            </a:pPr>
            <a:r>
              <a:rPr lang="uk-UA" sz="2400" dirty="0" smtClean="0"/>
              <a:t>обганяти </a:t>
            </a:r>
            <a:r>
              <a:rPr lang="uk-UA" sz="2400" dirty="0"/>
              <a:t>візників з лівого </a:t>
            </a:r>
            <a:r>
              <a:rPr lang="uk-UA" sz="2400" dirty="0" smtClean="0"/>
              <a:t>боку</a:t>
            </a:r>
          </a:p>
          <a:p>
            <a:pPr marL="285750" indent="-285750">
              <a:buFontTx/>
              <a:buChar char="-"/>
            </a:pPr>
            <a:r>
              <a:rPr lang="uk-UA" sz="2400" dirty="0" smtClean="0"/>
              <a:t>їздити </a:t>
            </a:r>
            <a:r>
              <a:rPr lang="uk-UA" sz="2400" dirty="0"/>
              <a:t>на велосипеді неповнолітнім</a:t>
            </a:r>
            <a:r>
              <a:rPr lang="en-US" sz="2400" dirty="0"/>
              <a:t> </a:t>
            </a:r>
            <a:endParaRPr lang="uk-UA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46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516" y="564071"/>
            <a:ext cx="2863083" cy="1307218"/>
          </a:xfrm>
        </p:spPr>
        <p:txBody>
          <a:bodyPr/>
          <a:lstStyle/>
          <a:p>
            <a:r>
              <a:rPr lang="uk-UA" dirty="0" smtClean="0"/>
              <a:t>маршрути</a:t>
            </a:r>
            <a:endParaRPr lang="uk-UA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61" y="1244184"/>
            <a:ext cx="7374157" cy="5126636"/>
          </a:xfrm>
        </p:spPr>
      </p:pic>
      <p:sp>
        <p:nvSpPr>
          <p:cNvPr id="3" name="TextBox 2"/>
          <p:cNvSpPr txBox="1"/>
          <p:nvPr/>
        </p:nvSpPr>
        <p:spPr>
          <a:xfrm>
            <a:off x="5786203" y="1693889"/>
            <a:ext cx="254832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880315"/>
            <a:ext cx="7000982" cy="3523443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«Между прочим, мы слышали, что шесть учителей Печерской гимназии, живущие в отдаленных частях города, ежедневно на велосипедах приезжают на уроки и на велосипедах же возвращаются домой, получая таким путем возможность иметь за небольшую цену удобные квартиры на окраинах города без необходимости делать ежедневные более или менее значительные расходы на извозчиков»</a:t>
            </a:r>
            <a:endParaRPr lang="ru-RU" sz="2400" i="1" dirty="0"/>
          </a:p>
          <a:p>
            <a:endParaRPr lang="uk-UA" sz="1600" i="1" dirty="0"/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107" y="542089"/>
            <a:ext cx="7339886" cy="1025793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Велосипед як міський транспорт</a:t>
            </a:r>
            <a:endParaRPr lang="uk-UA" sz="2800" dirty="0"/>
          </a:p>
        </p:txBody>
      </p:sp>
      <p:pic>
        <p:nvPicPr>
          <p:cNvPr id="8" name="Місце для вмісту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93" y="1880315"/>
            <a:ext cx="2642582" cy="352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6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Велосипед як </a:t>
            </a:r>
            <a:r>
              <a:rPr lang="ru-RU" dirty="0" err="1" smtClean="0"/>
              <a:t>заміський</a:t>
            </a:r>
            <a:r>
              <a:rPr lang="ru-RU" dirty="0" smtClean="0"/>
              <a:t> транспорт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z="2800" i="1" dirty="0" smtClean="0"/>
          </a:p>
          <a:p>
            <a:r>
              <a:rPr lang="uk-UA" sz="2800" i="1" dirty="0" smtClean="0"/>
              <a:t>«</a:t>
            </a:r>
            <a:r>
              <a:rPr lang="uk-UA" sz="2800" i="1" dirty="0" err="1"/>
              <a:t>Особенно</a:t>
            </a:r>
            <a:r>
              <a:rPr lang="uk-UA" sz="2800" i="1" dirty="0"/>
              <a:t> </a:t>
            </a:r>
            <a:r>
              <a:rPr lang="uk-UA" sz="2800" i="1" dirty="0" err="1"/>
              <a:t>част</a:t>
            </a:r>
            <a:r>
              <a:rPr lang="ru-RU" sz="2800" i="1" dirty="0"/>
              <a:t>ы сделались поездки в Житомир, благодаря сравнительно большим удобствам езды по Житомирскому шоссе; но </a:t>
            </a:r>
            <a:r>
              <a:rPr lang="ru-RU" sz="2800" i="1" dirty="0" err="1"/>
              <a:t>нередкостью</a:t>
            </a:r>
            <a:r>
              <a:rPr lang="ru-RU" sz="2800" i="1" dirty="0"/>
              <a:t> было встретить наших велосипедистов, едущих на своих оригинальных экипажах в Умань, </a:t>
            </a:r>
            <a:r>
              <a:rPr lang="ru-RU" sz="2800" i="1" dirty="0" err="1"/>
              <a:t>Бердычев</a:t>
            </a:r>
            <a:r>
              <a:rPr lang="ru-RU" sz="2800" i="1" dirty="0"/>
              <a:t> и друг. города Киевской губернии»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88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Виставка про Київський </a:t>
            </a:r>
            <a:r>
              <a:rPr lang="uk-UA" dirty="0" err="1" smtClean="0"/>
              <a:t>велобум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uk-UA" sz="2800" dirty="0" err="1" smtClean="0"/>
              <a:t>Партисипативність</a:t>
            </a:r>
            <a:endParaRPr lang="uk-UA" sz="2800" dirty="0" smtClean="0"/>
          </a:p>
          <a:p>
            <a:pPr lvl="1"/>
            <a:r>
              <a:rPr lang="uk-UA" sz="2400" dirty="0" smtClean="0"/>
              <a:t>“прохідні” локації</a:t>
            </a:r>
            <a:endParaRPr lang="uk-UA" sz="2400" dirty="0"/>
          </a:p>
          <a:p>
            <a:pPr lvl="1"/>
            <a:r>
              <a:rPr lang="uk-UA" sz="2400" dirty="0"/>
              <a:t> пересувний формат</a:t>
            </a:r>
          </a:p>
          <a:p>
            <a:pPr lvl="1"/>
            <a:r>
              <a:rPr lang="uk-UA" sz="2400" dirty="0"/>
              <a:t> екскурсії </a:t>
            </a:r>
            <a:r>
              <a:rPr lang="uk-UA" sz="2400" dirty="0" err="1"/>
              <a:t>пізньоімперськими</a:t>
            </a:r>
            <a:r>
              <a:rPr lang="uk-UA" sz="2400" dirty="0"/>
              <a:t> </a:t>
            </a:r>
            <a:r>
              <a:rPr lang="uk-UA" sz="2400" dirty="0" smtClean="0"/>
              <a:t>маршрутами</a:t>
            </a:r>
          </a:p>
          <a:p>
            <a:pPr>
              <a:buFont typeface="Wingdings" charset="2"/>
              <a:buChar char="Ø"/>
            </a:pPr>
            <a:r>
              <a:rPr lang="uk-UA" sz="2800" dirty="0" smtClean="0"/>
              <a:t>Цифрові медіа</a:t>
            </a:r>
          </a:p>
          <a:p>
            <a:pPr lvl="1">
              <a:buFont typeface="Courier New" charset="0"/>
              <a:buChar char="o"/>
            </a:pPr>
            <a:r>
              <a:rPr lang="uk-UA" sz="2000" dirty="0" smtClean="0"/>
              <a:t>Інтерактивна карта </a:t>
            </a:r>
            <a:r>
              <a:rPr lang="uk-UA" sz="2000" dirty="0" err="1" smtClean="0"/>
              <a:t>веломаршрутів</a:t>
            </a:r>
            <a:endParaRPr lang="uk-UA" sz="2000" dirty="0" smtClean="0"/>
          </a:p>
          <a:p>
            <a:pPr lvl="1">
              <a:buFont typeface="Courier New" charset="0"/>
              <a:buChar char="o"/>
            </a:pPr>
            <a:r>
              <a:rPr lang="uk-UA" sz="2000" dirty="0" smtClean="0"/>
              <a:t>Виставка без артефактів</a:t>
            </a:r>
            <a:endParaRPr 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685943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Можливі </a:t>
            </a:r>
            <a:r>
              <a:rPr lang="uk-UA" dirty="0" err="1" smtClean="0"/>
              <a:t>месиджі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 </a:t>
            </a:r>
            <a:r>
              <a:rPr lang="uk-UA" dirty="0" smtClean="0"/>
              <a:t>Велосипед – давній і вживаний вид транспорту в Києві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Появився на дорогах раніше, ніж автомобіль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Велосипед – це </a:t>
            </a:r>
            <a:r>
              <a:rPr lang="uk-UA" dirty="0" err="1" smtClean="0"/>
              <a:t>престижно</a:t>
            </a:r>
            <a:endParaRPr lang="uk-U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Горбистий ландшафт – не перешкода для далеких поїздок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Київ – зручне місто для </a:t>
            </a:r>
            <a:r>
              <a:rPr lang="uk-UA" dirty="0" err="1" smtClean="0"/>
              <a:t>велотранспорту</a:t>
            </a:r>
            <a:endParaRPr lang="uk-U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Велосипед може бути інструментом демократичних змін, включення соціальних і гендерних меншин у спільний публічний простір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Велосипедна їзда не може існувати поза державною політикою</a:t>
            </a:r>
            <a:r>
              <a:rPr lang="uk-UA" dirty="0" smtClean="0"/>
              <a:t> </a:t>
            </a:r>
            <a:endParaRPr lang="uk-UA" dirty="0" smtClean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426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538" y="298666"/>
            <a:ext cx="10058400" cy="1450757"/>
          </a:xfrm>
        </p:spPr>
        <p:txBody>
          <a:bodyPr/>
          <a:lstStyle/>
          <a:p>
            <a:r>
              <a:rPr lang="uk-UA" dirty="0" smtClean="0"/>
              <a:t>Запропонуй локацію!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126" y="4167227"/>
            <a:ext cx="2922601" cy="194840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01" y="1938202"/>
            <a:ext cx="4056237" cy="20689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84" y="1938202"/>
            <a:ext cx="4270969" cy="32032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9400" y="5546342"/>
            <a:ext cx="415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 smtClean="0"/>
              <a:t>Нацмузей</a:t>
            </a:r>
            <a:r>
              <a:rPr lang="uk-UA" sz="2400" dirty="0" smtClean="0"/>
              <a:t> історії України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76127" y="2085653"/>
            <a:ext cx="1325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Площадка перед КМДА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8840516" y="4376791"/>
            <a:ext cx="313361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sz="4000" dirty="0" smtClean="0"/>
              <a:t>Метро?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75035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Дякую!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2665927"/>
            <a:ext cx="10058400" cy="123637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3200" dirty="0" smtClean="0"/>
              <a:t>Прошу надсилати відгуки та запитання на адресу </a:t>
            </a:r>
            <a:r>
              <a:rPr lang="en-US" sz="3200" dirty="0" smtClean="0">
                <a:hlinkClick r:id="rId2"/>
              </a:rPr>
              <a:t>olha.v.martynyuk@gmail.com</a:t>
            </a:r>
            <a:endParaRPr lang="uk-UA" sz="3200" dirty="0" smtClean="0"/>
          </a:p>
          <a:p>
            <a:pPr algn="ctr"/>
            <a:r>
              <a:rPr lang="de-DE" sz="3200" dirty="0" err="1" smtClean="0"/>
              <a:t>facebook</a:t>
            </a:r>
            <a:r>
              <a:rPr lang="de-DE" sz="3200" dirty="0" smtClean="0"/>
              <a:t>: </a:t>
            </a:r>
            <a:r>
              <a:rPr lang="de-DE" sz="3200" dirty="0" err="1" smtClean="0"/>
              <a:t>olha</a:t>
            </a:r>
            <a:r>
              <a:rPr lang="de-DE" sz="3200" dirty="0" smtClean="0"/>
              <a:t> </a:t>
            </a:r>
            <a:r>
              <a:rPr lang="de-DE" sz="3200" dirty="0" err="1" smtClean="0"/>
              <a:t>martynyuk</a:t>
            </a:r>
            <a:r>
              <a:rPr lang="de-DE" sz="3200" dirty="0" smtClean="0"/>
              <a:t> 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3278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Ретроспектив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4468</TotalTime>
  <Words>425</Words>
  <Application>Microsoft Macintosh PowerPoint</Application>
  <PresentationFormat>Widescreen</PresentationFormat>
  <Paragraphs>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Courier New</vt:lpstr>
      <vt:lpstr>Wingdings</vt:lpstr>
      <vt:lpstr>Ретроспектива</vt:lpstr>
      <vt:lpstr>Київський велобум 1890-х:  проект пересувної виставки</vt:lpstr>
      <vt:lpstr>Публічна історія:</vt:lpstr>
      <vt:lpstr>Велобум 1890х у світі</vt:lpstr>
      <vt:lpstr>Київський велобум 1890х</vt:lpstr>
      <vt:lpstr>Велобум 1890х у Києві: реклама</vt:lpstr>
      <vt:lpstr>Моделі велосипедів</vt:lpstr>
      <vt:lpstr>Дискусії у пресі</vt:lpstr>
      <vt:lpstr>Для чого велосипед?</vt:lpstr>
      <vt:lpstr>Київське товариство велосипедистів-любителів</vt:lpstr>
      <vt:lpstr>Київське товариство велосипедистів-любителів</vt:lpstr>
      <vt:lpstr>Циклодром</vt:lpstr>
      <vt:lpstr>Чи можна їздити жінкам на велосипедах?</vt:lpstr>
      <vt:lpstr>Дорожні правила</vt:lpstr>
      <vt:lpstr>маршрути</vt:lpstr>
      <vt:lpstr>Велосипед як міський транспорт</vt:lpstr>
      <vt:lpstr>Велосипед як заміський транспорт</vt:lpstr>
      <vt:lpstr>Виставка про Київський велобум</vt:lpstr>
      <vt:lpstr>Можливі месиджі</vt:lpstr>
      <vt:lpstr>Запропонуй локацію!</vt:lpstr>
      <vt:lpstr>Дякую!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Київський велобум 1890-х:  місто і двоколісна їзда в доавтомобільну епоху</dc:title>
  <dc:creator>Olha Martynyuk</dc:creator>
  <cp:lastModifiedBy>Olha Martynyuk</cp:lastModifiedBy>
  <cp:revision>56</cp:revision>
  <dcterms:created xsi:type="dcterms:W3CDTF">2014-12-01T17:30:11Z</dcterms:created>
  <dcterms:modified xsi:type="dcterms:W3CDTF">2016-10-14T13:59:19Z</dcterms:modified>
</cp:coreProperties>
</file>