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52"/>
  </p:notesMasterIdLst>
  <p:handoutMasterIdLst>
    <p:handoutMasterId r:id="rId53"/>
  </p:handoutMasterIdLst>
  <p:sldIdLst>
    <p:sldId id="332" r:id="rId2"/>
    <p:sldId id="286" r:id="rId3"/>
    <p:sldId id="258" r:id="rId4"/>
    <p:sldId id="347" r:id="rId5"/>
    <p:sldId id="284" r:id="rId6"/>
    <p:sldId id="287" r:id="rId7"/>
    <p:sldId id="289" r:id="rId8"/>
    <p:sldId id="288" r:id="rId9"/>
    <p:sldId id="290" r:id="rId10"/>
    <p:sldId id="291" r:id="rId11"/>
    <p:sldId id="292" r:id="rId12"/>
    <p:sldId id="294" r:id="rId13"/>
    <p:sldId id="293" r:id="rId14"/>
    <p:sldId id="295" r:id="rId15"/>
    <p:sldId id="342" r:id="rId16"/>
    <p:sldId id="297" r:id="rId17"/>
    <p:sldId id="298" r:id="rId18"/>
    <p:sldId id="299" r:id="rId19"/>
    <p:sldId id="300" r:id="rId20"/>
    <p:sldId id="301" r:id="rId21"/>
    <p:sldId id="302" r:id="rId22"/>
    <p:sldId id="343" r:id="rId23"/>
    <p:sldId id="325" r:id="rId24"/>
    <p:sldId id="327" r:id="rId25"/>
    <p:sldId id="326" r:id="rId26"/>
    <p:sldId id="328" r:id="rId27"/>
    <p:sldId id="330" r:id="rId28"/>
    <p:sldId id="329" r:id="rId29"/>
    <p:sldId id="361" r:id="rId30"/>
    <p:sldId id="307" r:id="rId31"/>
    <p:sldId id="308" r:id="rId32"/>
    <p:sldId id="309" r:id="rId33"/>
    <p:sldId id="310" r:id="rId34"/>
    <p:sldId id="341" r:id="rId35"/>
    <p:sldId id="315" r:id="rId36"/>
    <p:sldId id="344" r:id="rId37"/>
    <p:sldId id="335" r:id="rId38"/>
    <p:sldId id="356" r:id="rId39"/>
    <p:sldId id="357" r:id="rId40"/>
    <p:sldId id="358" r:id="rId41"/>
    <p:sldId id="360" r:id="rId42"/>
    <p:sldId id="359" r:id="rId43"/>
    <p:sldId id="346" r:id="rId44"/>
    <p:sldId id="355" r:id="rId45"/>
    <p:sldId id="354" r:id="rId46"/>
    <p:sldId id="351" r:id="rId47"/>
    <p:sldId id="352" r:id="rId48"/>
    <p:sldId id="353" r:id="rId49"/>
    <p:sldId id="350" r:id="rId50"/>
    <p:sldId id="333" r:id="rId51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54"/>
      <p:bold r:id="rId55"/>
      <p:italic r:id="rId56"/>
      <p:boldItalic r:id="rId57"/>
    </p:embeddedFont>
    <p:embeddedFont>
      <p:font typeface="Roboto Condensed Light" panose="02000000000000000000" pitchFamily="2" charset="0"/>
      <p:regular r:id="rId58"/>
      <p:italic r:id="rId59"/>
    </p:embeddedFont>
    <p:embeddedFont>
      <p:font typeface="RobotoCondensedBold" panose="02000000000000000000" charset="0"/>
      <p:bold r:id="rId60"/>
    </p:embeddedFont>
    <p:embeddedFont>
      <p:font typeface="Roboto Condensed" panose="02000000000000000000" pitchFamily="2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0D07CE1-4060-44E5-85CD-B2FECE945F79}">
          <p14:sldIdLst>
            <p14:sldId id="332"/>
            <p14:sldId id="286"/>
            <p14:sldId id="258"/>
            <p14:sldId id="347"/>
            <p14:sldId id="284"/>
            <p14:sldId id="287"/>
            <p14:sldId id="289"/>
            <p14:sldId id="288"/>
            <p14:sldId id="290"/>
            <p14:sldId id="291"/>
            <p14:sldId id="292"/>
            <p14:sldId id="294"/>
            <p14:sldId id="293"/>
            <p14:sldId id="295"/>
            <p14:sldId id="342"/>
            <p14:sldId id="297"/>
            <p14:sldId id="298"/>
            <p14:sldId id="299"/>
            <p14:sldId id="300"/>
            <p14:sldId id="301"/>
            <p14:sldId id="302"/>
            <p14:sldId id="343"/>
            <p14:sldId id="325"/>
            <p14:sldId id="327"/>
            <p14:sldId id="326"/>
            <p14:sldId id="328"/>
            <p14:sldId id="330"/>
            <p14:sldId id="329"/>
            <p14:sldId id="361"/>
            <p14:sldId id="307"/>
            <p14:sldId id="308"/>
            <p14:sldId id="309"/>
            <p14:sldId id="310"/>
            <p14:sldId id="341"/>
            <p14:sldId id="315"/>
            <p14:sldId id="344"/>
            <p14:sldId id="335"/>
            <p14:sldId id="356"/>
            <p14:sldId id="357"/>
            <p14:sldId id="358"/>
            <p14:sldId id="360"/>
            <p14:sldId id="359"/>
            <p14:sldId id="346"/>
            <p14:sldId id="355"/>
            <p14:sldId id="354"/>
            <p14:sldId id="351"/>
            <p14:sldId id="352"/>
            <p14:sldId id="353"/>
            <p14:sldId id="350"/>
            <p14:sldId id="33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B5EF"/>
    <a:srgbClr val="FFDE00"/>
    <a:srgbClr val="1090BF"/>
    <a:srgbClr val="0069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68" autoAdjust="0"/>
  </p:normalViewPr>
  <p:slideViewPr>
    <p:cSldViewPr snapToGrid="0">
      <p:cViewPr varScale="1">
        <p:scale>
          <a:sx n="105" d="100"/>
          <a:sy n="105" d="100"/>
        </p:scale>
        <p:origin x="1764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font" Target="fonts/font5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7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fzf 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0AAAA-E4A1-42EC-800E-E5853FD0DB4A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7E58D-78B9-4B29-B584-86F1E821A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6607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7270861"/>
      </p:ext>
    </p:extLst>
  </p:cSld>
  <p:clrMap bg1="lt1" tx1="dk1" bg2="dk2" tx2="lt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3758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7930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7496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4256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2620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7529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5021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7819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546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7325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8418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1419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2411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9688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15997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839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5268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5523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76246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0173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08381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55288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1429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0235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11033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60777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1531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48406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3000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dirty="0" smtClean="0"/>
              <a:t>Сделать заставку «</a:t>
            </a:r>
            <a:r>
              <a:rPr lang="ru-RU" sz="11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ВЕЛОГЕН –развитие</a:t>
            </a:r>
            <a:r>
              <a:rPr lang="ru-RU" sz="1100" b="1" baseline="0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 </a:t>
            </a:r>
            <a:r>
              <a:rPr lang="ru-RU" sz="1100" b="1" baseline="0" dirty="0" err="1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велоинфраструктуры</a:t>
            </a:r>
            <a:r>
              <a:rPr lang="ru-RU" sz="11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»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862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37895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04232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5128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36518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91591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68778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44258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70272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72147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10759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09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63899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dirty="0" smtClean="0"/>
              <a:t>ВЕЛОГЕН поддерживает </a:t>
            </a:r>
            <a:r>
              <a:rPr lang="ru-RU" dirty="0" err="1" smtClean="0"/>
              <a:t>велоактивистов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48384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40049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35463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3775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88848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33891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79023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dirty="0" smtClean="0"/>
              <a:t>Будущее с </a:t>
            </a:r>
            <a:r>
              <a:rPr lang="ru-RU" dirty="0" err="1" smtClean="0"/>
              <a:t>Велогеном</a:t>
            </a:r>
            <a:r>
              <a:rPr lang="ru-RU" smtClean="0"/>
              <a:t>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3750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992766"/>
            <a:ext cx="8520600" cy="27369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6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02966"/>
            <a:ext cx="8520600" cy="1734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  <a:endParaRPr lang="en-GB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5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85073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2" name="Shape 87"/>
          <p:cNvSpPr txBox="1">
            <a:spLocks/>
          </p:cNvSpPr>
          <p:nvPr/>
        </p:nvSpPr>
        <p:spPr>
          <a:xfrm>
            <a:off x="799334" y="1219058"/>
            <a:ext cx="7024914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4564924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Журнал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туризм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велокультуру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524336"/>
            <a:ext cx="130337" cy="271535"/>
          </a:xfrm>
          <a:prstGeom prst="rect">
            <a:avLst/>
          </a:prstGeom>
        </p:spPr>
      </p:pic>
      <p:grpSp>
        <p:nvGrpSpPr>
          <p:cNvPr id="40" name="Группа 39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44" name="Shape 87"/>
          <p:cNvSpPr txBox="1">
            <a:spLocks/>
          </p:cNvSpPr>
          <p:nvPr/>
        </p:nvSpPr>
        <p:spPr>
          <a:xfrm>
            <a:off x="799334" y="1219058"/>
            <a:ext cx="7024914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42100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Журнал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туризм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велокультуру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Обзоры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на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велотематику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524336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958708"/>
            <a:ext cx="130337" cy="271535"/>
          </a:xfrm>
          <a:prstGeom prst="rect">
            <a:avLst/>
          </a:prstGeom>
        </p:spPr>
      </p:pic>
      <p:grpSp>
        <p:nvGrpSpPr>
          <p:cNvPr id="36" name="Группа 35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40" name="Shape 87"/>
          <p:cNvSpPr txBox="1">
            <a:spLocks/>
          </p:cNvSpPr>
          <p:nvPr/>
        </p:nvSpPr>
        <p:spPr>
          <a:xfrm>
            <a:off x="799334" y="1219058"/>
            <a:ext cx="7024914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25989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Журнал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туризм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велокультуру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Обзоры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на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велотематику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Вело-блоги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524336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958708"/>
            <a:ext cx="130337" cy="2715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393080"/>
            <a:ext cx="130337" cy="271535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36" name="Shape 87"/>
          <p:cNvSpPr txBox="1">
            <a:spLocks/>
          </p:cNvSpPr>
          <p:nvPr/>
        </p:nvSpPr>
        <p:spPr>
          <a:xfrm>
            <a:off x="799334" y="1219058"/>
            <a:ext cx="7024914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417971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Журнал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туризм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велокультуру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Обзоры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на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велотематику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Вело-блоги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Календарь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мероприятий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524336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958708"/>
            <a:ext cx="130337" cy="2715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393080"/>
            <a:ext cx="130337" cy="27153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827452"/>
            <a:ext cx="130337" cy="271535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36" name="Shape 87"/>
          <p:cNvSpPr txBox="1">
            <a:spLocks/>
          </p:cNvSpPr>
          <p:nvPr/>
        </p:nvSpPr>
        <p:spPr>
          <a:xfrm>
            <a:off x="799334" y="1219058"/>
            <a:ext cx="7024914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68492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Журнал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туризм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велокультуру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Обзоры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на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велотематику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Вело-блоги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Календарь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мероприятий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Велокоманды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велосообщества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524336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958708"/>
            <a:ext cx="130337" cy="2715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393080"/>
            <a:ext cx="130337" cy="27153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827452"/>
            <a:ext cx="130337" cy="27153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261824"/>
            <a:ext cx="130337" cy="271535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36" name="Shape 87"/>
          <p:cNvSpPr txBox="1">
            <a:spLocks/>
          </p:cNvSpPr>
          <p:nvPr/>
        </p:nvSpPr>
        <p:spPr>
          <a:xfrm>
            <a:off x="799334" y="1219058"/>
            <a:ext cx="7024914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07317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Журнал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туризм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велокультуру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Обзоры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на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велотематику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Вело-блоги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Календарь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мероприятий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Велокоманды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велосообщества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Велокарты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524336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958708"/>
            <a:ext cx="130337" cy="2715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393080"/>
            <a:ext cx="130337" cy="27153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827452"/>
            <a:ext cx="130337" cy="27153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261824"/>
            <a:ext cx="130337" cy="27153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696196"/>
            <a:ext cx="130337" cy="271535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36" name="Shape 87"/>
          <p:cNvSpPr txBox="1">
            <a:spLocks/>
          </p:cNvSpPr>
          <p:nvPr/>
        </p:nvSpPr>
        <p:spPr>
          <a:xfrm>
            <a:off x="799334" y="1219058"/>
            <a:ext cx="7024914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2529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4" y="1219058"/>
            <a:ext cx="7024914" cy="133463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Журнал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туризм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велокультуру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Обзоры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на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велотематику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Вело-блоги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Календарь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мероприятий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Велокоманды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велосообщества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Велокарты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Дисконтный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клуб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524336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958708"/>
            <a:ext cx="130337" cy="2715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393080"/>
            <a:ext cx="130337" cy="27153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827452"/>
            <a:ext cx="130337" cy="27153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261824"/>
            <a:ext cx="130337" cy="27153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696196"/>
            <a:ext cx="130337" cy="271535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5130568"/>
            <a:ext cx="130337" cy="271535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335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4" y="1219058"/>
            <a:ext cx="7024914" cy="133463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Журнал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туризм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велокультуру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Обзоры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на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велотематику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Вело-блоги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Календарь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мероприятий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Велокоманды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велосообщества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Велокарты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Дисконтный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клуб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Объявления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524336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958708"/>
            <a:ext cx="130337" cy="2715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393080"/>
            <a:ext cx="130337" cy="27153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827452"/>
            <a:ext cx="130337" cy="27153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261824"/>
            <a:ext cx="130337" cy="27153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696196"/>
            <a:ext cx="130337" cy="271535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5130568"/>
            <a:ext cx="130337" cy="27153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5564940"/>
            <a:ext cx="130337" cy="271535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944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300"/>
              </a:spcAft>
              <a:buSzPct val="144000"/>
            </a:pP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Социальная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сеть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Журнал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туризм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велокультуру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Обзоры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на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велотематику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Вело-блоги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Календарь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мероприятий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Велокоманды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велосообщества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Велокарты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Дисконтный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клуб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Объявления</a:t>
            </a:r>
            <a:endParaRPr lang="en-GB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Платформа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соревнований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,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бреветов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велоигр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089964"/>
            <a:ext cx="130337" cy="27153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5999310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524336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958708"/>
            <a:ext cx="130337" cy="2715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393080"/>
            <a:ext cx="130337" cy="27153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827452"/>
            <a:ext cx="130337" cy="27153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261824"/>
            <a:ext cx="130337" cy="27153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696196"/>
            <a:ext cx="130337" cy="271535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5130568"/>
            <a:ext cx="130337" cy="27153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5564940"/>
            <a:ext cx="130337" cy="271535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36" name="Shape 87"/>
          <p:cNvSpPr txBox="1">
            <a:spLocks/>
          </p:cNvSpPr>
          <p:nvPr/>
        </p:nvSpPr>
        <p:spPr>
          <a:xfrm>
            <a:off x="799334" y="1219058"/>
            <a:ext cx="7024914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ЧТО ТАКОЕ ВЕЛОГЕН</a:t>
            </a:r>
            <a:r>
              <a:rPr lang="en-US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? </a:t>
            </a:r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УТОЧНИМ</a:t>
            </a:r>
            <a:r>
              <a:rPr lang="en-US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01025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35683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3" y="1219058"/>
            <a:ext cx="7880209" cy="72450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ПРОЕКТ КОТОРЫЙ СОЗДАН ЧТОБЫ: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Объединять велосипедистов и отстаивать их права на всех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уровнях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35617" y="1968975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1.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8626486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3" y="1219058"/>
            <a:ext cx="7880209" cy="72450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ПРОЕКТ КОТОРЫЙ СОЗДАН ЧТОБЫ: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Объединять велосипедистов и отстаивать их права на всех уровнях</a:t>
            </a:r>
          </a:p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Давать новые возможности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велоактивистам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общественным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организациям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35617" y="1968975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1.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5617" y="2926303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2.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48186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3" y="1219058"/>
            <a:ext cx="7880209" cy="72450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ПРОЕКТ КОТОРЫЙ СОЗДАН ЧТОБЫ: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Объединять велосипедистов и отстаивать их права на всех уровнях</a:t>
            </a:r>
          </a:p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Давать новые возможности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велоактивистам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общественным организациям</a:t>
            </a:r>
          </a:p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Создавать правильный имидж Украины как велосипедной страны и привлекать иностранных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вело-туристов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35617" y="1968975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1.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5617" y="2926303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2.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5617" y="3856302"/>
            <a:ext cx="527432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3.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18595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3" y="1219058"/>
            <a:ext cx="7880209" cy="72450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ПРОЕКТ КОТОРЫЙ СОЗДАН ЧТОБЫ: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Объединять велосипедистов и отстаивать их права на всех уровнях</a:t>
            </a:r>
          </a:p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Давать новые возможности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велоактивистам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общественным организациям</a:t>
            </a:r>
          </a:p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Создавать правильный имидж Украины как велосипедной страны и привлекать иностранных вело-туристов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Популяризировать велосипед, привлекать людей к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велодвижению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и активному образу жизни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35617" y="1968975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1.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5617" y="2926303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2.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5617" y="3856302"/>
            <a:ext cx="527432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3.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5617" y="5195643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4.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6016" y="5214389"/>
            <a:ext cx="377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…</a:t>
            </a:r>
            <a:endParaRPr lang="ru-RU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05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3" y="1219058"/>
            <a:ext cx="7880209" cy="72450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ПРОЕКТ КОТОРЫЙ СОЗДАН ЧТОБЫ: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Популяризировать вело-туризм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 Украине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и помогать путешественникам в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пути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35617" y="1968975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5.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280127319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3" y="1219058"/>
            <a:ext cx="7880209" cy="72450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ПРОЕКТ КОТОРЫЙ СОЗДАН ЧТОБЫ: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24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Популяризировать вело-туризм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Украине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и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помогать путешественникам в пути</a:t>
            </a:r>
          </a:p>
          <a:p>
            <a:pPr fontAlgn="base">
              <a:lnSpc>
                <a:spcPct val="100000"/>
              </a:lnSpc>
              <a:spcAft>
                <a:spcPts val="24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Способствовать развитию сознательного и бережного отношения к природе, понимать степень влияния человека на экологию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планеты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35617" y="1968975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5.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5617" y="3056929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6.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409830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3" y="1219058"/>
            <a:ext cx="7880209" cy="72450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ПРОЕКТ КОТОРЫЙ СОЗДАН ЧТОБЫ:</a:t>
            </a:r>
            <a:endParaRPr lang="en-GB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1945334"/>
            <a:ext cx="7601096" cy="44719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24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Популяризировать вело-туризм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 Украине и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помогать путешественникам в пути</a:t>
            </a:r>
          </a:p>
          <a:p>
            <a:pPr fontAlgn="base">
              <a:lnSpc>
                <a:spcPct val="100000"/>
              </a:lnSpc>
              <a:spcAft>
                <a:spcPts val="24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Способствовать развитию сознательного и бережного отношения к природе, понимать степень влияния человека на экологию планеты</a:t>
            </a:r>
          </a:p>
          <a:p>
            <a:pPr fontAlgn="base">
              <a:lnSpc>
                <a:spcPct val="100000"/>
              </a:lnSpc>
              <a:spcAft>
                <a:spcPts val="24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Привлекать людей к коллективным действиям для достижения совместных целей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35617" y="1968975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5.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5617" y="3056929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6.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5617" y="4552983"/>
            <a:ext cx="527432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7.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8418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41189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8" y="5375"/>
            <a:ext cx="9144000" cy="3531870"/>
          </a:xfrm>
          <a:prstGeom prst="rect">
            <a:avLst/>
          </a:prstGeom>
        </p:spPr>
      </p:pic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68706" y="3849337"/>
            <a:ext cx="7601096" cy="2062960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Совместный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отдых и помощь друг другу ключевые факторы нашего сообщества. </a:t>
            </a:r>
            <a:endParaRPr lang="ru-RU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Каждый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велосипедист понимает важность взаимовыручки на дороге.</a:t>
            </a:r>
          </a:p>
          <a:p>
            <a:r>
              <a:rPr lang="ru-RU" sz="2800" dirty="0"/>
              <a:t/>
            </a:r>
            <a:br>
              <a:rPr lang="ru-RU" sz="2800" dirty="0"/>
            </a:b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92635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61"/>
            <a:ext cx="9144000" cy="34632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0"/>
          <a:stretch/>
        </p:blipFill>
        <p:spPr>
          <a:xfrm>
            <a:off x="-14516" y="174170"/>
            <a:ext cx="9144000" cy="3331755"/>
          </a:xfrm>
          <a:prstGeom prst="rect">
            <a:avLst/>
          </a:prstGeom>
        </p:spPr>
      </p:pic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68706" y="3849337"/>
            <a:ext cx="7601096" cy="2704404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Велосипед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самый экологически чистый вид транспорта на Земле. </a:t>
            </a:r>
            <a:endParaRPr lang="ru-RU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Велосипедисты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ближе  других участников дорожного движения к природе и ее созерцанию, а потому во всем стремятся к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экологичности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своей жизнедеятельности.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20533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6"/>
            <a:ext cx="9144000" cy="3543300"/>
          </a:xfrm>
          <a:prstGeom prst="rect">
            <a:avLst/>
          </a:prstGeom>
        </p:spPr>
      </p:pic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68706" y="3849337"/>
            <a:ext cx="7601096" cy="2288913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Настоящий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велосипедист всегда и везде помнит об окружающей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среде</a:t>
            </a:r>
            <a:r>
              <a:rPr lang="en-US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. </a:t>
            </a:r>
            <a:endParaRPr lang="uk-UA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uk-UA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Он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никогда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не позволит оставить после себя мусор который будет загрязнять окружающую среду.</a:t>
            </a:r>
          </a:p>
          <a:p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/>
            </a:r>
            <a:b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</a:b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35736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4"/>
            <a:ext cx="9144000" cy="3566160"/>
          </a:xfrm>
          <a:prstGeom prst="rect">
            <a:avLst/>
          </a:prstGeom>
        </p:spPr>
      </p:pic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68706" y="3834823"/>
            <a:ext cx="7601096" cy="2062960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Велосипед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не оставляет шансов вредным привычкам и болезням на их фоне.</a:t>
            </a:r>
          </a:p>
          <a:p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/>
            </a:r>
            <a:b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</a:b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/>
            </a:r>
            <a:b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</a:b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84572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4"/>
            <a:ext cx="9144000" cy="3554730"/>
          </a:xfrm>
          <a:prstGeom prst="rect">
            <a:avLst/>
          </a:prstGeom>
        </p:spPr>
      </p:pic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68706" y="3863851"/>
            <a:ext cx="7601096" cy="2062960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Велоспорт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– это спорт от которого всегда получаешь удовольствие. </a:t>
            </a:r>
            <a:endParaRPr lang="en-US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Мы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вместе соревнуемся, вместе побеждаем и вместе отдыхаем.</a:t>
            </a:r>
          </a:p>
          <a:p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/>
            </a:r>
            <a:b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</a:b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9061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4"/>
            <a:ext cx="9144000" cy="3509010"/>
          </a:xfrm>
          <a:prstGeom prst="rect">
            <a:avLst/>
          </a:prstGeom>
        </p:spPr>
      </p:pic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68706" y="3863851"/>
            <a:ext cx="7601096" cy="2062960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Велосипедный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туризм, пеший или любой другой – это познание страны и ее просторов. </a:t>
            </a:r>
            <a:endParaRPr lang="en-US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Любите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свою страну – узнайте Украину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!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  <a:p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/>
            </a:r>
            <a:b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</a:b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95243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43436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29342" y="1115228"/>
            <a:ext cx="8285317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ВЕЛОГЕН – ЭТО ПРОЕКТ РАЗВИВАЮЩИЙСЯ ВО МНОГИХ НАПРАВЛЕНИЯХ: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2451903"/>
            <a:ext cx="7601096" cy="368354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76200" lvl="0" fontAlgn="base">
              <a:lnSpc>
                <a:spcPct val="100000"/>
              </a:lnSpc>
              <a:spcAft>
                <a:spcPts val="12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Взаимная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поддержка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общественных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орагнизаций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35617" y="2459657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1</a:t>
            </a:r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1697388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29342" y="1115228"/>
            <a:ext cx="8285317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ВЕЛОГЕН – ЭТО ПРОЕКТ РАЗВИВАЮЩИЙСЯ ВО МНОГИХ НАПРАВЛЕНИЯХ: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2451903"/>
            <a:ext cx="7601096" cy="368354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76200" lvl="0" fontAlgn="base">
              <a:lnSpc>
                <a:spcPct val="100000"/>
              </a:lnSpc>
              <a:spcAft>
                <a:spcPts val="1200"/>
              </a:spcAft>
            </a:pP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Взаимная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поддержка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общественных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орагнизаций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marL="76200" lvl="0" fontAlgn="base">
              <a:lnSpc>
                <a:spcPct val="100000"/>
              </a:lnSpc>
              <a:spcAft>
                <a:spcPts val="1200"/>
              </a:spcAft>
            </a:pP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Проведение</a:t>
            </a:r>
            <a:r>
              <a:rPr lang="en-GB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и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поддержка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таких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мероприятий</a:t>
            </a:r>
            <a:r>
              <a:rPr lang="en-GB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как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:</a:t>
            </a:r>
            <a:endParaRPr lang="ru-RU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marL="76200" lvl="1" fontAlgn="base">
              <a:lnSpc>
                <a:spcPct val="100000"/>
              </a:lnSpc>
              <a:spcAft>
                <a:spcPts val="1200"/>
              </a:spcAft>
            </a:pPr>
            <a:endParaRPr lang="ru-RU" sz="22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marL="76200" lvl="0" fontAlgn="base">
              <a:lnSpc>
                <a:spcPct val="100000"/>
              </a:lnSpc>
              <a:spcAft>
                <a:spcPts val="1200"/>
              </a:spcAft>
            </a:pP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35617" y="2459657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1</a:t>
            </a:r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5617" y="3013708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2</a:t>
            </a:r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19283" y="3544461"/>
            <a:ext cx="6460374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0" fontAlgn="base">
              <a:spcAft>
                <a:spcPts val="600"/>
              </a:spcAft>
              <a:tabLst>
                <a:tab pos="360000" algn="l"/>
              </a:tabLst>
            </a:pPr>
            <a:r>
              <a:rPr lang="en-GB" sz="24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Критическая </a:t>
            </a:r>
            <a:r>
              <a:rPr lang="en-GB" sz="24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масса</a:t>
            </a:r>
            <a:endParaRPr lang="en-GB" sz="24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defTabSz="0" fontAlgn="base">
              <a:spcAft>
                <a:spcPts val="600"/>
              </a:spcAft>
              <a:tabLst>
                <a:tab pos="360000" algn="l"/>
              </a:tabLst>
            </a:pPr>
            <a:r>
              <a:rPr lang="ru-RU" sz="24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</a:t>
            </a:r>
            <a:r>
              <a:rPr lang="en-GB" sz="24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елопробеги</a:t>
            </a:r>
            <a:r>
              <a:rPr lang="en-GB" sz="24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4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 </a:t>
            </a:r>
            <a:r>
              <a:rPr lang="en-GB" sz="24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национальным</a:t>
            </a:r>
            <a:r>
              <a:rPr lang="en-GB" sz="24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праздникам</a:t>
            </a:r>
            <a:endParaRPr lang="en-GB" sz="24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defTabSz="0" fontAlgn="base">
              <a:spcAft>
                <a:spcPts val="600"/>
              </a:spcAft>
              <a:tabLst>
                <a:tab pos="360000" algn="l"/>
              </a:tabLst>
            </a:pPr>
            <a:r>
              <a:rPr lang="ru-RU" sz="24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</a:t>
            </a:r>
            <a:r>
              <a:rPr lang="en-GB" sz="24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елоэкскурсии</a:t>
            </a:r>
            <a:endParaRPr lang="en-GB" sz="24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defTabSz="0" fontAlgn="base">
              <a:spcAft>
                <a:spcPts val="600"/>
              </a:spcAft>
              <a:tabLst>
                <a:tab pos="360000" algn="l"/>
              </a:tabLst>
            </a:pPr>
            <a:r>
              <a:rPr lang="en-GB" sz="24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ПВД</a:t>
            </a:r>
            <a:endParaRPr lang="ru-RU" sz="24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defTabSz="0" fontAlgn="base">
              <a:spcAft>
                <a:spcPts val="600"/>
              </a:spcAft>
              <a:tabLst>
                <a:tab pos="360000" algn="l"/>
              </a:tabLst>
            </a:pPr>
            <a:r>
              <a:rPr lang="ru-RU" sz="24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Кампания </a:t>
            </a:r>
            <a:r>
              <a:rPr lang="ru-RU" sz="24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«Транспорт для всех» в рамках </a:t>
            </a:r>
            <a:r>
              <a:rPr lang="ru-RU" sz="24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   развития </a:t>
            </a:r>
            <a:r>
              <a:rPr lang="ru-RU" sz="24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велоинфраструктуры</a:t>
            </a:r>
            <a:endParaRPr lang="en-GB" sz="24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indent="-252000"/>
            <a:endParaRPr lang="ru-RU" sz="2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46" y="3628171"/>
            <a:ext cx="130337" cy="2715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46" y="4073428"/>
            <a:ext cx="130337" cy="2715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46" y="4518686"/>
            <a:ext cx="130337" cy="2715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46" y="4963944"/>
            <a:ext cx="130337" cy="27153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46" y="5409201"/>
            <a:ext cx="130337" cy="27153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16016" y="5214389"/>
            <a:ext cx="377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…</a:t>
            </a:r>
            <a:endParaRPr lang="ru-RU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95780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29342" y="1115228"/>
            <a:ext cx="8285317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ВЕЛОГЕН – ЭТО ПРОЕКТ РАЗВИВАЮЩИЙСЯ ВО МНОГИХ НАПРАВЛЕНИЯХ: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2451903"/>
            <a:ext cx="7601096" cy="368354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76200"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Поддержка и финансовая помощь изобретателям велосипедов и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велоприцепов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для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инвалидов</a:t>
            </a:r>
            <a:endParaRPr lang="ru-RU" sz="22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marL="76200" lvl="0" fontAlgn="base">
              <a:lnSpc>
                <a:spcPct val="100000"/>
              </a:lnSpc>
              <a:spcAft>
                <a:spcPts val="1200"/>
              </a:spcAft>
            </a:pP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535617" y="2462461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3</a:t>
            </a:r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28341822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29342" y="1115228"/>
            <a:ext cx="8285317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ВЕЛОГЕН – ЭТО ПРОЕКТ РАЗВИВАЮЩИЙСЯ ВО МНОГИХ НАПРАВЛЕНИЯХ: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2451903"/>
            <a:ext cx="7601096" cy="368354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76200" fontAlgn="base">
              <a:lnSpc>
                <a:spcPct val="100000"/>
              </a:lnSpc>
              <a:spcAft>
                <a:spcPts val="24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Поддержка и финансовая помощь изобретателям велосипедов и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велоприцепов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для инвалидов</a:t>
            </a:r>
          </a:p>
          <a:p>
            <a:pPr marL="76200" fontAlgn="base">
              <a:lnSpc>
                <a:spcPct val="100000"/>
              </a:lnSpc>
              <a:spcAft>
                <a:spcPts val="24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Учреждение ежегодного кросс-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кантрийного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веломарафона Железная сотня, совместно с общественной организацией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Ukraine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Bike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Family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  <a:p>
            <a:pPr marL="76200" lvl="1" fontAlgn="base">
              <a:lnSpc>
                <a:spcPct val="100000"/>
              </a:lnSpc>
              <a:spcAft>
                <a:spcPts val="1200"/>
              </a:spcAft>
            </a:pPr>
            <a:endParaRPr lang="ru-RU" sz="22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marL="76200" lvl="0" fontAlgn="base">
              <a:lnSpc>
                <a:spcPct val="100000"/>
              </a:lnSpc>
              <a:spcAft>
                <a:spcPts val="1200"/>
              </a:spcAft>
            </a:pP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535617" y="2462461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3</a:t>
            </a:r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5617" y="3564929"/>
            <a:ext cx="527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4</a:t>
            </a:r>
            <a:r>
              <a:rPr lang="en-US" sz="2800" b="1" dirty="0" smtClean="0">
                <a:solidFill>
                  <a:srgbClr val="FFDE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.</a:t>
            </a:r>
            <a:endParaRPr lang="ru-RU" sz="2800" b="1" dirty="0">
              <a:solidFill>
                <a:srgbClr val="FFDE0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91546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46908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86422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560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17" name="Shape 87"/>
          <p:cNvSpPr txBox="1">
            <a:spLocks noGrp="1"/>
          </p:cNvSpPr>
          <p:nvPr>
            <p:ph type="title"/>
          </p:nvPr>
        </p:nvSpPr>
        <p:spPr>
          <a:xfrm>
            <a:off x="857101" y="1115228"/>
            <a:ext cx="7784988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«ВЕЛОГЕН» — ЭТО ОТКРЫТЫЙ ПРОЕКТ,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101" y="1784194"/>
            <a:ext cx="7784988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построенный по принципам демократии, каждый может вносить в него свой </a:t>
            </a:r>
            <a:r>
              <a:rPr lang="ru-RU" sz="3200" dirty="0" smtClean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вклад</a:t>
            </a:r>
            <a:r>
              <a:rPr lang="en-US" sz="3200" dirty="0" smtClean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!</a:t>
            </a:r>
            <a:endParaRPr lang="ru-RU" sz="12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262915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3247088"/>
            <a:ext cx="130337" cy="271535"/>
          </a:xfrm>
          <a:prstGeom prst="rect">
            <a:avLst/>
          </a:prstGeom>
        </p:spPr>
      </p:pic>
      <p:sp>
        <p:nvSpPr>
          <p:cNvPr id="23" name="Shape 88"/>
          <p:cNvSpPr txBox="1">
            <a:spLocks/>
          </p:cNvSpPr>
          <p:nvPr/>
        </p:nvSpPr>
        <p:spPr>
          <a:xfrm>
            <a:off x="1016755" y="3102458"/>
            <a:ext cx="7357988" cy="29934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base">
              <a:lnSpc>
                <a:spcPct val="100000"/>
              </a:lnSpc>
              <a:spcAft>
                <a:spcPts val="3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Предлагать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к внедрению новые функции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.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7" name="Shape 87"/>
          <p:cNvSpPr txBox="1">
            <a:spLocks noGrp="1"/>
          </p:cNvSpPr>
          <p:nvPr>
            <p:ph type="title"/>
          </p:nvPr>
        </p:nvSpPr>
        <p:spPr>
          <a:xfrm>
            <a:off x="857101" y="1115228"/>
            <a:ext cx="7784988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«ВЕЛОГЕН» — ЭТО ОТКРЫТЫЙ ПРОЕКТ,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101" y="1784194"/>
            <a:ext cx="7784988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построенный по принципам демократии, каждый может вносить в него свой вклад:</a:t>
            </a:r>
            <a:endParaRPr lang="ru-RU" sz="12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94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3" name="Shape 88"/>
          <p:cNvSpPr txBox="1">
            <a:spLocks/>
          </p:cNvSpPr>
          <p:nvPr/>
        </p:nvSpPr>
        <p:spPr>
          <a:xfrm>
            <a:off x="1016755" y="3102458"/>
            <a:ext cx="7357988" cy="29934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Предлагать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к внедрению новые функции.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Высказывать свои пожелания по улучшению сайта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.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7" name="Shape 87"/>
          <p:cNvSpPr txBox="1">
            <a:spLocks noGrp="1"/>
          </p:cNvSpPr>
          <p:nvPr>
            <p:ph type="title"/>
          </p:nvPr>
        </p:nvSpPr>
        <p:spPr>
          <a:xfrm>
            <a:off x="857101" y="1115228"/>
            <a:ext cx="7784988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«ВЕЛОГЕН» — ЭТО ОТКРЫТЫЙ ПРОЕКТ,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101" y="1784194"/>
            <a:ext cx="7784988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построенный по принципам демократии, каждый может вносить в него свой вклад:</a:t>
            </a:r>
            <a:endParaRPr lang="ru-RU" sz="12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3247088"/>
            <a:ext cx="130337" cy="2715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3792629"/>
            <a:ext cx="130337" cy="27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9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3" name="Shape 88"/>
          <p:cNvSpPr txBox="1">
            <a:spLocks/>
          </p:cNvSpPr>
          <p:nvPr/>
        </p:nvSpPr>
        <p:spPr>
          <a:xfrm>
            <a:off x="1016755" y="3102458"/>
            <a:ext cx="7357988" cy="29934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Предлагать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к внедрению новые функции.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Высказывать свои пожелания по улучшению сайта.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Писать о резонансных </a:t>
            </a: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велособытиях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Украины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.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7" name="Shape 87"/>
          <p:cNvSpPr txBox="1">
            <a:spLocks noGrp="1"/>
          </p:cNvSpPr>
          <p:nvPr>
            <p:ph type="title"/>
          </p:nvPr>
        </p:nvSpPr>
        <p:spPr>
          <a:xfrm>
            <a:off x="857101" y="1115228"/>
            <a:ext cx="7784988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«ВЕЛОГЕН» — ЭТО ОТКРЫТЫЙ ПРОЕКТ,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101" y="1784194"/>
            <a:ext cx="7784988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построенный по принципам демократии, каждый может вносить в него свой вклад:</a:t>
            </a:r>
            <a:endParaRPr lang="ru-RU" sz="12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3247088"/>
            <a:ext cx="130337" cy="27153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3792629"/>
            <a:ext cx="130337" cy="27153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4338170"/>
            <a:ext cx="130337" cy="27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0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3" name="Shape 88"/>
          <p:cNvSpPr txBox="1">
            <a:spLocks/>
          </p:cNvSpPr>
          <p:nvPr/>
        </p:nvSpPr>
        <p:spPr>
          <a:xfrm>
            <a:off x="1016755" y="3102458"/>
            <a:ext cx="7357988" cy="29934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Предлагать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к внедрению новые функции.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Высказывать свои пожелания по улучшению сайта.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Писать о резонансных </a:t>
            </a: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велособытиях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Украины.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Вести свой блог на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велотематику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.</a:t>
            </a: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7" name="Shape 87"/>
          <p:cNvSpPr txBox="1">
            <a:spLocks noGrp="1"/>
          </p:cNvSpPr>
          <p:nvPr>
            <p:ph type="title"/>
          </p:nvPr>
        </p:nvSpPr>
        <p:spPr>
          <a:xfrm>
            <a:off x="857101" y="1115228"/>
            <a:ext cx="7784988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«ВЕЛОГЕН» — ЭТО ОТКРЫТЫЙ ПРОЕКТ,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101" y="1784194"/>
            <a:ext cx="7784988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построенный по принципам демократии, каждый может вносить в него свой вклад:</a:t>
            </a:r>
            <a:endParaRPr lang="ru-RU" sz="12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886418" y="3247088"/>
            <a:ext cx="130337" cy="1908158"/>
            <a:chOff x="886418" y="3247088"/>
            <a:chExt cx="130337" cy="1908158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418" y="3247088"/>
              <a:ext cx="130337" cy="271535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418" y="3792629"/>
              <a:ext cx="130337" cy="271535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418" y="4338170"/>
              <a:ext cx="130337" cy="271535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418" y="4883711"/>
              <a:ext cx="130337" cy="2715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548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3247088"/>
            <a:ext cx="130337" cy="2715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3792629"/>
            <a:ext cx="130337" cy="2715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4338170"/>
            <a:ext cx="130337" cy="2715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4883711"/>
            <a:ext cx="130337" cy="27153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18" y="5429253"/>
            <a:ext cx="130337" cy="271535"/>
          </a:xfrm>
          <a:prstGeom prst="rect">
            <a:avLst/>
          </a:prstGeom>
        </p:spPr>
      </p:pic>
      <p:sp>
        <p:nvSpPr>
          <p:cNvPr id="23" name="Shape 88"/>
          <p:cNvSpPr txBox="1">
            <a:spLocks/>
          </p:cNvSpPr>
          <p:nvPr/>
        </p:nvSpPr>
        <p:spPr>
          <a:xfrm>
            <a:off x="1016755" y="3102458"/>
            <a:ext cx="7357988" cy="29934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Предлагать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к внедрению новые функции.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Высказывать свои пожелания по улучшению сайта.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Писать о резонансных </a:t>
            </a: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велособытиях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Украины.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Вести свой блог на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велотематику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.</a:t>
            </a:r>
          </a:p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Давать советы по популяризации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велотранспорта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.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endParaRPr lang="en-GB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7" name="Shape 87"/>
          <p:cNvSpPr txBox="1">
            <a:spLocks noGrp="1"/>
          </p:cNvSpPr>
          <p:nvPr>
            <p:ph type="title"/>
          </p:nvPr>
        </p:nvSpPr>
        <p:spPr>
          <a:xfrm>
            <a:off x="857101" y="1115228"/>
            <a:ext cx="7784988" cy="724505"/>
          </a:xfrm>
          <a:prstGeom prst="rect">
            <a:avLst/>
          </a:prstGeom>
        </p:spPr>
        <p:txBody>
          <a:bodyPr lIns="0" tIns="91425" rIns="0" bIns="91425" anchor="t" anchorCtr="0">
            <a:noAutofit/>
          </a:bodyPr>
          <a:lstStyle/>
          <a:p>
            <a:pPr lvl="0"/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</a:rPr>
              <a:t>«ВЕЛОГЕН» — ЭТО ОТКРЫТЫЙ ПРОЕКТ,</a:t>
            </a:r>
            <a:endParaRPr lang="en-GB" sz="36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101" y="1784194"/>
            <a:ext cx="7784988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п</a:t>
            </a:r>
            <a:r>
              <a:rPr lang="ru-RU" sz="3200" dirty="0" smtClean="0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/>
              </a:rPr>
              <a:t>остроенный по принципам демократии, каждый может вносить в него свой вклад:</a:t>
            </a:r>
            <a:endParaRPr lang="ru-RU" sz="12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68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d"/>
      </p:transition>
    </mc:Choice>
    <mc:Fallback xmlns="">
      <p:transition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690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4" y="2254244"/>
            <a:ext cx="7024914" cy="928962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b="1" dirty="0" err="1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Велоген</a:t>
            </a:r>
            <a:r>
              <a:rPr lang="ru-RU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 поддерживает:</a:t>
            </a:r>
            <a:endParaRPr lang="ru-RU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2919403"/>
            <a:ext cx="7601096" cy="25094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Блогеров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Путешественников</a:t>
            </a:r>
          </a:p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Авторов статей</a:t>
            </a:r>
          </a:p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 изобретателей</a:t>
            </a:r>
          </a:p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Команды и </a:t>
            </a: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велоорганизации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15" name="Shape 87"/>
          <p:cNvSpPr txBox="1">
            <a:spLocks/>
          </p:cNvSpPr>
          <p:nvPr/>
        </p:nvSpPr>
        <p:spPr>
          <a:xfrm>
            <a:off x="799334" y="935182"/>
            <a:ext cx="7430266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ЗАНИМАЙСЯ ЛЮБИМЫМ ДЕЛОМ, И ЗАРАБАТЫВАЙ ДЕНЬГИ</a:t>
            </a:r>
            <a:endParaRPr lang="ru-RU" sz="32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99334" y="3064033"/>
            <a:ext cx="130337" cy="2154163"/>
            <a:chOff x="799334" y="3064033"/>
            <a:chExt cx="130337" cy="2154163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34" y="3064033"/>
              <a:ext cx="130337" cy="271535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34" y="3534690"/>
              <a:ext cx="130337" cy="271535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34" y="4005347"/>
              <a:ext cx="130337" cy="271535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34" y="4476004"/>
              <a:ext cx="130337" cy="271535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34" y="4946661"/>
              <a:ext cx="130337" cy="2715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27348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4" y="2254244"/>
            <a:ext cx="7024914" cy="928962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b="1" dirty="0" err="1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Велоген</a:t>
            </a:r>
            <a:r>
              <a:rPr lang="ru-RU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 поддерживает:</a:t>
            </a:r>
            <a:endParaRPr lang="ru-RU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2919403"/>
            <a:ext cx="7601096" cy="25094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Блогеров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Путешественников</a:t>
            </a:r>
          </a:p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Авторов статей</a:t>
            </a:r>
          </a:p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Велосипедистов изобретателей</a:t>
            </a:r>
          </a:p>
          <a:p>
            <a:pPr lvl="3">
              <a:lnSpc>
                <a:spcPct val="100000"/>
              </a:lnSpc>
              <a:spcAft>
                <a:spcPts val="6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Команды и </a:t>
            </a: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велоорганизации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064033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534690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005347"/>
            <a:ext cx="130337" cy="2715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476004"/>
            <a:ext cx="130337" cy="27153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4946661"/>
            <a:ext cx="130337" cy="271535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18" name="Shape 87"/>
          <p:cNvSpPr txBox="1">
            <a:spLocks/>
          </p:cNvSpPr>
          <p:nvPr/>
        </p:nvSpPr>
        <p:spPr>
          <a:xfrm>
            <a:off x="799334" y="5569222"/>
            <a:ext cx="8013562" cy="894201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36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Просто </a:t>
            </a:r>
            <a:r>
              <a:rPr lang="ru-RU" sz="36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будьте активны </a:t>
            </a:r>
            <a:r>
              <a:rPr lang="ru-RU" sz="36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на </a:t>
            </a:r>
            <a:r>
              <a:rPr lang="ru-RU" sz="3600" b="1" dirty="0" err="1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Велогене</a:t>
            </a:r>
            <a:r>
              <a:rPr lang="ru-RU" sz="3600" b="1" dirty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!</a:t>
            </a:r>
          </a:p>
        </p:txBody>
      </p:sp>
      <p:sp>
        <p:nvSpPr>
          <p:cNvPr id="15" name="Shape 87"/>
          <p:cNvSpPr txBox="1">
            <a:spLocks/>
          </p:cNvSpPr>
          <p:nvPr/>
        </p:nvSpPr>
        <p:spPr>
          <a:xfrm>
            <a:off x="799334" y="935182"/>
            <a:ext cx="7430266" cy="1334635"/>
          </a:xfrm>
          <a:prstGeom prst="rect">
            <a:avLst/>
          </a:prstGeom>
          <a:noFill/>
          <a:ln>
            <a:noFill/>
          </a:ln>
        </p:spPr>
        <p:txBody>
          <a:bodyPr lIns="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ЗАНИМАЙСЯ ЛЮБИМЫМ ДЕЛОМ, И ЗАРАБАТЫВАЙ ДЕНЬГИ</a:t>
            </a:r>
            <a:endParaRPr lang="ru-RU" sz="32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6692774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02977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4"/>
            <a:ext cx="9144000" cy="3543300"/>
          </a:xfrm>
          <a:prstGeom prst="rect">
            <a:avLst/>
          </a:prstGeom>
        </p:spPr>
      </p:pic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67657" y="3849337"/>
            <a:ext cx="7823199" cy="2062960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Проектированием мобильных приложений для 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Android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 и IOS, которые позволят иметь быстрый и простой доступ с ваших устройств к «</a:t>
            </a:r>
            <a:r>
              <a:rPr lang="ru-RU" sz="2600" dirty="0" err="1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Велогену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» и всем его сервисам</a:t>
            </a:r>
            <a:b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</a:b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31374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4"/>
            <a:ext cx="9144000" cy="3543300"/>
          </a:xfrm>
          <a:prstGeom prst="rect">
            <a:avLst/>
          </a:prstGeom>
        </p:spPr>
      </p:pic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67658" y="3849337"/>
            <a:ext cx="7881256" cy="2062960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fontAlgn="base">
              <a:lnSpc>
                <a:spcPct val="100000"/>
              </a:lnSpc>
              <a:spcAft>
                <a:spcPts val="1200"/>
              </a:spcAft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</a:rPr>
              <a:t>Разработкой GPS-сервиса — который  позволяет прокладывать маршруты, записывать треки и экспортировать их на различные устройства;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126200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99334" y="1219058"/>
            <a:ext cx="7024914" cy="1334635"/>
          </a:xfrm>
          <a:prstGeom prst="rect">
            <a:avLst/>
          </a:prstGeom>
        </p:spPr>
        <p:txBody>
          <a:bodyPr lIns="0" tIns="91425" rIns="91425" bIns="91425" anchor="t" anchorCtr="0">
            <a:noAutofit/>
          </a:bodyPr>
          <a:lstStyle/>
          <a:p>
            <a:pPr lvl="0"/>
            <a:r>
              <a:rPr lang="ru-RU" sz="4000" b="1" dirty="0" smtClean="0">
                <a:solidFill>
                  <a:schemeClr val="bg1"/>
                </a:solidFill>
                <a:latin typeface="RobotoCondensedBold" panose="02000000000000000000" pitchFamily="2" charset="0"/>
                <a:ea typeface="RobotoCondensedBold" panose="02000000000000000000" pitchFamily="2" charset="0"/>
                <a:cs typeface="Roboto Condensed"/>
                <a:sym typeface="Roboto Condensed"/>
              </a:rPr>
              <a:t>А также:</a:t>
            </a:r>
            <a:endParaRPr lang="ru-RU" sz="4000" b="1" dirty="0">
              <a:solidFill>
                <a:schemeClr val="bg1"/>
              </a:solidFill>
              <a:latin typeface="RobotoCondensedBold" panose="02000000000000000000" pitchFamily="2" charset="0"/>
              <a:ea typeface="RobotoCondensedBold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929671" y="2003389"/>
            <a:ext cx="7883224" cy="27173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3">
              <a:lnSpc>
                <a:spcPct val="100000"/>
              </a:lnSpc>
              <a:spcAft>
                <a:spcPts val="12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Платформой для организации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Вело-патруля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3">
              <a:lnSpc>
                <a:spcPct val="100000"/>
              </a:lnSpc>
              <a:spcAft>
                <a:spcPts val="12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Реализацией платформы для интерактивных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игр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3">
              <a:lnSpc>
                <a:spcPct val="100000"/>
              </a:lnSpc>
              <a:spcAft>
                <a:spcPts val="1200"/>
              </a:spcAft>
              <a:buSzPct val="144000"/>
            </a:pP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Виджетами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для интерактивного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общения</a:t>
            </a:r>
            <a:endParaRPr lang="ru-RU" sz="2600" dirty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  <a:p>
            <a:pPr lvl="3">
              <a:lnSpc>
                <a:spcPct val="100000"/>
              </a:lnSpc>
              <a:spcAft>
                <a:spcPts val="1200"/>
              </a:spcAft>
              <a:buSzPct val="144000"/>
            </a:pP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Системой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достижений среди пользователей «</a:t>
            </a: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Велогена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»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SzPct val="144000"/>
            </a:pP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И многое другое… </a:t>
            </a:r>
          </a:p>
          <a:p>
            <a:pPr lvl="3">
              <a:lnSpc>
                <a:spcPct val="100000"/>
              </a:lnSpc>
              <a:spcAft>
                <a:spcPts val="1200"/>
              </a:spcAft>
              <a:buSzPct val="144000"/>
            </a:pPr>
            <a:endParaRPr lang="ru-RU" sz="2600" dirty="0" smtClean="0">
              <a:solidFill>
                <a:schemeClr val="bg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"/>
              <a:sym typeface="Roboto Condense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6763657"/>
            <a:ext cx="9144001" cy="94343"/>
          </a:xfrm>
          <a:prstGeom prst="rect">
            <a:avLst/>
          </a:prstGeom>
          <a:solidFill>
            <a:srgbClr val="109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148020"/>
            <a:ext cx="130337" cy="2715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2699470"/>
            <a:ext cx="130337" cy="2715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250920"/>
            <a:ext cx="130337" cy="27153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4" y="3802370"/>
            <a:ext cx="130337" cy="271535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929671" y="5109307"/>
            <a:ext cx="76482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>
              <a:spcAft>
                <a:spcPts val="1200"/>
              </a:spcAft>
              <a:buSzPct val="144000"/>
            </a:pPr>
            <a:r>
              <a:rPr lang="ru-RU" sz="2600" dirty="0" err="1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Велогену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всегда есть чем вас</a:t>
            </a:r>
            <a:r>
              <a:rPr lang="en-US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 </a:t>
            </a:r>
            <a:r>
              <a:rPr lang="ru-RU" sz="2600" dirty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приятно </a:t>
            </a:r>
            <a:r>
              <a:rPr lang="ru-RU" sz="2600" dirty="0" smtClean="0"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"/>
                <a:sym typeface="Roboto Condensed"/>
              </a:rPr>
              <a:t>удивить</a:t>
            </a:r>
            <a:endParaRPr lang="ru-RU" sz="2600" spc="300" dirty="0">
              <a:solidFill>
                <a:schemeClr val="bg1"/>
              </a:solidFill>
              <a:latin typeface="Arial Narrow" panose="020B0606020202030204" pitchFamily="34" charset="0"/>
              <a:ea typeface="Roboto Condensed Light" panose="02000000000000000000" pitchFamily="2" charset="0"/>
              <a:cs typeface="Arial" panose="020B0604020202020204" pitchFamily="34" charset="0"/>
              <a:sym typeface="Roboto Condensed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558" y="5186650"/>
            <a:ext cx="405528" cy="3843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030348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B5E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-3033" y="-15307"/>
            <a:ext cx="9147033" cy="712241"/>
            <a:chOff x="-3033" y="-15307"/>
            <a:chExt cx="9147033" cy="7122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-2868"/>
              <a:ext cx="9144000" cy="489886"/>
            </a:xfrm>
            <a:prstGeom prst="rect">
              <a:avLst/>
            </a:prstGeom>
            <a:solidFill>
              <a:srgbClr val="FFD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52615" y="72798"/>
              <a:ext cx="52602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100" dirty="0" smtClean="0">
                  <a:solidFill>
                    <a:srgbClr val="00698C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ИНФОРМАЦИОННАЯ СЕТЬ ДЛЯ ВЕЛОСИПЕДИСТОВ</a:t>
              </a:r>
              <a:endParaRPr lang="ru-RU" sz="1600" spc="100" dirty="0">
                <a:solidFill>
                  <a:srgbClr val="00698C"/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3" y="-15307"/>
              <a:ext cx="2644633" cy="712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992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1190</Words>
  <Application>Microsoft Office PowerPoint</Application>
  <PresentationFormat>Экран (4:3)</PresentationFormat>
  <Paragraphs>237</Paragraphs>
  <Slides>50</Slides>
  <Notes>50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6" baseType="lpstr">
      <vt:lpstr>Arial Narrow</vt:lpstr>
      <vt:lpstr>Roboto Condensed Light</vt:lpstr>
      <vt:lpstr>Arial</vt:lpstr>
      <vt:lpstr>RobotoCondensedBold</vt:lpstr>
      <vt:lpstr>Roboto Condensed</vt:lpstr>
      <vt:lpstr>simple-light-2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ТАКОЕ ВЕЛОГЕН? УТОЧНИМ!</vt:lpstr>
      <vt:lpstr>ЧТО ТАКОЕ ВЕЛОГЕН? УТОЧНИМ!</vt:lpstr>
      <vt:lpstr>Презентация PowerPoint</vt:lpstr>
      <vt:lpstr>Презентация PowerPoint</vt:lpstr>
      <vt:lpstr>ПРОЕКТ КОТОРЫЙ СОЗДАН ЧТОБЫ:</vt:lpstr>
      <vt:lpstr>ПРОЕКТ КОТОРЫЙ СОЗДАН ЧТОБЫ:</vt:lpstr>
      <vt:lpstr>ПРОЕКТ КОТОРЫЙ СОЗДАН ЧТОБЫ:</vt:lpstr>
      <vt:lpstr>ПРОЕКТ КОТОРЫЙ СОЗДАН ЧТОБЫ:</vt:lpstr>
      <vt:lpstr>ПРОЕКТ КОТОРЫЙ СОЗДАН ЧТОБЫ:</vt:lpstr>
      <vt:lpstr>ПРОЕКТ КОТОРЫЙ СОЗДАН ЧТОБЫ:</vt:lpstr>
      <vt:lpstr>ПРОЕКТ КОТОРЫЙ СОЗДАН ЧТОБЫ: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ВЕЛОГЕН – ЭТО ПРОЕКТ РАЗВИВАЮЩИЙСЯ ВО МНОГИХ НАПРАВЛЕНИЯХ:</vt:lpstr>
      <vt:lpstr>ВЕЛОГЕН – ЭТО ПРОЕКТ РАЗВИВАЮЩИЙСЯ ВО МНОГИХ НАПРАВЛЕНИЯХ:</vt:lpstr>
      <vt:lpstr>ВЕЛОГЕН – ЭТО ПРОЕКТ РАЗВИВАЮЩИЙСЯ ВО МНОГИХ НАПРАВЛЕНИЯХ:</vt:lpstr>
      <vt:lpstr>ВЕЛОГЕН – ЭТО ПРОЕКТ РАЗВИВАЮЩИЙСЯ ВО МНОГИХ НАПРАВЛЕНИЯХ:</vt:lpstr>
      <vt:lpstr>Презентация PowerPoint</vt:lpstr>
      <vt:lpstr>Презентация PowerPoint</vt:lpstr>
      <vt:lpstr>Презентация PowerPoint</vt:lpstr>
      <vt:lpstr>«ВЕЛОГЕН» — ЭТО ОТКРЫТЫЙ ПРОЕКТ,</vt:lpstr>
      <vt:lpstr>«ВЕЛОГЕН» — ЭТО ОТКРЫТЫЙ ПРОЕКТ,</vt:lpstr>
      <vt:lpstr>«ВЕЛОГЕН» — ЭТО ОТКРЫТЫЙ ПРОЕКТ,</vt:lpstr>
      <vt:lpstr>«ВЕЛОГЕН» — ЭТО ОТКРЫТЫЙ ПРОЕКТ,</vt:lpstr>
      <vt:lpstr>«ВЕЛОГЕН» — ЭТО ОТКРЫТЫЙ ПРОЕКТ,</vt:lpstr>
      <vt:lpstr>«ВЕЛОГЕН» — ЭТО ОТКРЫТЫЙ ПРОЕКТ,</vt:lpstr>
      <vt:lpstr>Презентация PowerPoint</vt:lpstr>
      <vt:lpstr>Велоген поддерживает:</vt:lpstr>
      <vt:lpstr>Велоген поддерживает:</vt:lpstr>
      <vt:lpstr>Презентация PowerPoint</vt:lpstr>
      <vt:lpstr>Презентация PowerPoint</vt:lpstr>
      <vt:lpstr>Презентация PowerPoint</vt:lpstr>
      <vt:lpstr>А также: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Велоген</dc:title>
  <dc:creator>alph</dc:creator>
  <cp:lastModifiedBy>DOM</cp:lastModifiedBy>
  <cp:revision>74</cp:revision>
  <dcterms:modified xsi:type="dcterms:W3CDTF">2016-10-19T13:16:47Z</dcterms:modified>
</cp:coreProperties>
</file>