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83" r:id="rId3"/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embeddedFontLst>
    <p:embeddedFont>
      <p:font typeface="PT Sans Narrow"/>
      <p:regular r:id="rId27"/>
      <p:bold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PTSansNarrow-bold.fntdata"/><Relationship Id="rId27" Type="http://schemas.openxmlformats.org/officeDocument/2006/relationships/font" Target="fonts/PTSansNarrow-regular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Shape 2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Shape 2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Shape 2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Shape 2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Shape 3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Shape 3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hape 55"/>
          <p:cNvCxnSpPr/>
          <p:nvPr/>
        </p:nvCxnSpPr>
        <p:spPr>
          <a:xfrm>
            <a:off x="7007735" y="3176887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Shape 56"/>
          <p:cNvCxnSpPr/>
          <p:nvPr/>
        </p:nvCxnSpPr>
        <p:spPr>
          <a:xfrm>
            <a:off x="1575034" y="3158251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7" name="Shape 57"/>
          <p:cNvGrpSpPr/>
          <p:nvPr/>
        </p:nvGrpSpPr>
        <p:grpSpPr>
          <a:xfrm>
            <a:off x="1004144" y="1022025"/>
            <a:ext cx="7136667" cy="152400"/>
            <a:chOff x="1346428" y="1011300"/>
            <a:chExt cx="6452100" cy="152400"/>
          </a:xfrm>
        </p:grpSpPr>
        <p:cxnSp>
          <p:nvCxnSpPr>
            <p:cNvPr id="58" name="Shape 58"/>
            <p:cNvCxnSpPr/>
            <p:nvPr/>
          </p:nvCxnSpPr>
          <p:spPr>
            <a:xfrm rot="10800000">
              <a:off x="1346428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" name="Shape 59"/>
            <p:cNvCxnSpPr/>
            <p:nvPr/>
          </p:nvCxnSpPr>
          <p:spPr>
            <a:xfrm rot="10800000">
              <a:off x="1346428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0" name="Shape 60"/>
          <p:cNvGrpSpPr/>
          <p:nvPr/>
        </p:nvGrpSpPr>
        <p:grpSpPr>
          <a:xfrm>
            <a:off x="1004151" y="3969100"/>
            <a:ext cx="7136667" cy="152400"/>
            <a:chOff x="1346435" y="3969087"/>
            <a:chExt cx="6452100" cy="152400"/>
          </a:xfrm>
        </p:grpSpPr>
        <p:cxnSp>
          <p:nvCxnSpPr>
            <p:cNvPr id="61" name="Shape 61"/>
            <p:cNvCxnSpPr/>
            <p:nvPr/>
          </p:nvCxnSpPr>
          <p:spPr>
            <a:xfrm>
              <a:off x="1346435" y="4121487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Shape 62"/>
            <p:cNvCxnSpPr/>
            <p:nvPr/>
          </p:nvCxnSpPr>
          <p:spPr>
            <a:xfrm>
              <a:off x="1346435" y="3969087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3" name="Shape 6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5400"/>
            </a:lvl1pPr>
            <a:lvl2pPr lvl="1" rtl="0" algn="ctr">
              <a:spcBef>
                <a:spcPts val="0"/>
              </a:spcBef>
              <a:buSzPct val="100000"/>
              <a:defRPr sz="5400"/>
            </a:lvl2pPr>
            <a:lvl3pPr lvl="2" rtl="0" algn="ctr">
              <a:spcBef>
                <a:spcPts val="0"/>
              </a:spcBef>
              <a:buSzPct val="100000"/>
              <a:defRPr sz="5400"/>
            </a:lvl3pPr>
            <a:lvl4pPr lvl="3" rtl="0" algn="ctr">
              <a:spcBef>
                <a:spcPts val="0"/>
              </a:spcBef>
              <a:buSzPct val="100000"/>
              <a:defRPr sz="5400"/>
            </a:lvl4pPr>
            <a:lvl5pPr lvl="4" rtl="0" algn="ctr">
              <a:spcBef>
                <a:spcPts val="0"/>
              </a:spcBef>
              <a:buSzPct val="100000"/>
              <a:defRPr sz="5400"/>
            </a:lvl5pPr>
            <a:lvl6pPr lvl="5" rtl="0" algn="ctr">
              <a:spcBef>
                <a:spcPts val="0"/>
              </a:spcBef>
              <a:buSzPct val="100000"/>
              <a:defRPr sz="5400"/>
            </a:lvl6pPr>
            <a:lvl7pPr lvl="6" rtl="0" algn="ctr">
              <a:spcBef>
                <a:spcPts val="0"/>
              </a:spcBef>
              <a:buSzPct val="100000"/>
              <a:defRPr sz="5400"/>
            </a:lvl7pPr>
            <a:lvl8pPr lvl="7" rtl="0" algn="ctr">
              <a:spcBef>
                <a:spcPts val="0"/>
              </a:spcBef>
              <a:buSzPct val="100000"/>
              <a:defRPr sz="5400"/>
            </a:lvl8pPr>
            <a:lvl9pPr lvl="8" rtl="0" algn="ctr">
              <a:spcBef>
                <a:spcPts val="0"/>
              </a:spcBef>
              <a:buSzPct val="100000"/>
              <a:defRPr sz="5400"/>
            </a:lvl9pPr>
          </a:lstStyle>
          <a:p/>
        </p:txBody>
      </p:sp>
      <p:sp>
        <p:nvSpPr>
          <p:cNvPr id="64" name="Shape 64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/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defRPr/>
            </a:lvl1pPr>
            <a:lvl2pPr lvl="1" rtl="0" algn="ctr">
              <a:spcBef>
                <a:spcPts val="0"/>
              </a:spcBef>
              <a:defRPr/>
            </a:lvl2pPr>
            <a:lvl3pPr lvl="2" rtl="0" algn="ctr">
              <a:spcBef>
                <a:spcPts val="0"/>
              </a:spcBef>
              <a:defRPr/>
            </a:lvl3pPr>
            <a:lvl4pPr lvl="3" rtl="0" algn="ctr">
              <a:spcBef>
                <a:spcPts val="0"/>
              </a:spcBef>
              <a:defRPr/>
            </a:lvl4pPr>
            <a:lvl5pPr lvl="4" rtl="0" algn="ctr">
              <a:spcBef>
                <a:spcPts val="0"/>
              </a:spcBef>
              <a:defRPr/>
            </a:lvl5pPr>
            <a:lvl6pPr lvl="5" rtl="0" algn="ctr">
              <a:spcBef>
                <a:spcPts val="0"/>
              </a:spcBef>
              <a:defRPr/>
            </a:lvl6pPr>
            <a:lvl7pPr lvl="6" rtl="0" algn="ctr">
              <a:spcBef>
                <a:spcPts val="0"/>
              </a:spcBef>
              <a:defRPr/>
            </a:lvl7pPr>
            <a:lvl8pPr lvl="7" rtl="0" algn="ctr">
              <a:spcBef>
                <a:spcPts val="0"/>
              </a:spcBef>
              <a:defRPr/>
            </a:lvl8pPr>
            <a:lvl9pPr lvl="8" rtl="0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78" name="Shape 78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79" name="Shape 7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accent6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buClr>
                <a:schemeClr val="dk2"/>
              </a:buClr>
              <a:buSzPct val="100000"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9" name="Shape 8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92" name="Shape 9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Shape 93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4200"/>
            </a:lvl1pPr>
            <a:lvl2pPr lvl="1" rtl="0" algn="ctr">
              <a:spcBef>
                <a:spcPts val="0"/>
              </a:spcBef>
              <a:buSzPct val="100000"/>
              <a:defRPr sz="4200"/>
            </a:lvl2pPr>
            <a:lvl3pPr lvl="2" rtl="0" algn="ctr">
              <a:spcBef>
                <a:spcPts val="0"/>
              </a:spcBef>
              <a:buSzPct val="100000"/>
              <a:defRPr sz="4200"/>
            </a:lvl3pPr>
            <a:lvl4pPr lvl="3" rtl="0" algn="ctr">
              <a:spcBef>
                <a:spcPts val="0"/>
              </a:spcBef>
              <a:buSzPct val="100000"/>
              <a:defRPr sz="4200"/>
            </a:lvl4pPr>
            <a:lvl5pPr lvl="4" rtl="0" algn="ctr">
              <a:spcBef>
                <a:spcPts val="0"/>
              </a:spcBef>
              <a:buSzPct val="100000"/>
              <a:defRPr sz="4200"/>
            </a:lvl5pPr>
            <a:lvl6pPr lvl="5" rtl="0" algn="ctr">
              <a:spcBef>
                <a:spcPts val="0"/>
              </a:spcBef>
              <a:buSzPct val="100000"/>
              <a:defRPr sz="4200"/>
            </a:lvl6pPr>
            <a:lvl7pPr lvl="6" rtl="0" algn="ctr">
              <a:spcBef>
                <a:spcPts val="0"/>
              </a:spcBef>
              <a:buSzPct val="100000"/>
              <a:defRPr sz="4200"/>
            </a:lvl7pPr>
            <a:lvl8pPr lvl="7" rtl="0" algn="ctr">
              <a:spcBef>
                <a:spcPts val="0"/>
              </a:spcBef>
              <a:buSzPct val="100000"/>
              <a:defRPr sz="4200"/>
            </a:lvl8pPr>
            <a:lvl9pPr lvl="8" rtl="0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94" name="Shape 94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95" name="Shape 9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99" name="Shape 9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2" name="Shape 102"/>
          <p:cNvSpPr txBox="1"/>
          <p:nvPr>
            <p:ph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buClr>
                <a:schemeClr val="accent3"/>
              </a:buClr>
              <a:buSzPct val="100000"/>
              <a:defRPr sz="1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defRPr/>
            </a:lvl1pPr>
            <a:lvl2pPr lvl="1" rtl="0" algn="ctr">
              <a:spcBef>
                <a:spcPts val="0"/>
              </a:spcBef>
              <a:defRPr/>
            </a:lvl2pPr>
            <a:lvl3pPr lvl="2" rtl="0" algn="ctr">
              <a:spcBef>
                <a:spcPts val="0"/>
              </a:spcBef>
              <a:defRPr/>
            </a:lvl3pPr>
            <a:lvl4pPr lvl="3" rtl="0" algn="ctr">
              <a:spcBef>
                <a:spcPts val="0"/>
              </a:spcBef>
              <a:defRPr/>
            </a:lvl4pPr>
            <a:lvl5pPr lvl="4" rtl="0" algn="ctr">
              <a:spcBef>
                <a:spcPts val="0"/>
              </a:spcBef>
              <a:defRPr/>
            </a:lvl5pPr>
            <a:lvl6pPr lvl="5" rtl="0" algn="ctr">
              <a:spcBef>
                <a:spcPts val="0"/>
              </a:spcBef>
              <a:defRPr/>
            </a:lvl6pPr>
            <a:lvl7pPr lvl="6" rtl="0" algn="ctr">
              <a:spcBef>
                <a:spcPts val="0"/>
              </a:spcBef>
              <a:defRPr/>
            </a:lvl7pPr>
            <a:lvl8pPr lvl="7" rtl="0" algn="ctr">
              <a:spcBef>
                <a:spcPts val="0"/>
              </a:spcBef>
              <a:defRPr/>
            </a:lvl8pPr>
            <a:lvl9pPr lvl="8" rtl="0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04" name="Shape 10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uk"/>
              <a:t>‹#›</a:t>
            </a:fld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Заголовок и объект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uk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Рисунок с подписью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5" name="Shape 115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Shape 117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Shape 119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uk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Shape 1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8" name="Shape 12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Shape 130"/>
          <p:cNvCxnSpPr/>
          <p:nvPr/>
        </p:nvCxnSpPr>
        <p:spPr>
          <a:xfrm>
            <a:off x="7007735" y="3176886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Shape 131"/>
          <p:cNvCxnSpPr/>
          <p:nvPr/>
        </p:nvCxnSpPr>
        <p:spPr>
          <a:xfrm>
            <a:off x="1575033" y="3158250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2" name="Shape 132"/>
          <p:cNvGrpSpPr/>
          <p:nvPr/>
        </p:nvGrpSpPr>
        <p:grpSpPr>
          <a:xfrm>
            <a:off x="1004144" y="1022025"/>
            <a:ext cx="7136667" cy="152400"/>
            <a:chOff x="1346428" y="1011300"/>
            <a:chExt cx="6452100" cy="152400"/>
          </a:xfrm>
        </p:grpSpPr>
        <p:cxnSp>
          <p:nvCxnSpPr>
            <p:cNvPr id="133" name="Shape 133"/>
            <p:cNvCxnSpPr/>
            <p:nvPr/>
          </p:nvCxnSpPr>
          <p:spPr>
            <a:xfrm rot="10800000">
              <a:off x="1346428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Shape 134"/>
            <p:cNvCxnSpPr/>
            <p:nvPr/>
          </p:nvCxnSpPr>
          <p:spPr>
            <a:xfrm rot="10800000">
              <a:off x="1346428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5" name="Shape 135"/>
          <p:cNvGrpSpPr/>
          <p:nvPr/>
        </p:nvGrpSpPr>
        <p:grpSpPr>
          <a:xfrm>
            <a:off x="1004151" y="3969100"/>
            <a:ext cx="7136667" cy="152400"/>
            <a:chOff x="1346434" y="3969087"/>
            <a:chExt cx="6452100" cy="152400"/>
          </a:xfrm>
        </p:grpSpPr>
        <p:cxnSp>
          <p:nvCxnSpPr>
            <p:cNvPr id="136" name="Shape 136"/>
            <p:cNvCxnSpPr/>
            <p:nvPr/>
          </p:nvCxnSpPr>
          <p:spPr>
            <a:xfrm>
              <a:off x="1346434" y="4121487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" name="Shape 137"/>
            <p:cNvCxnSpPr/>
            <p:nvPr/>
          </p:nvCxnSpPr>
          <p:spPr>
            <a:xfrm>
              <a:off x="1346434" y="3969087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8" name="Shape 138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54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5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39" name="Shape 139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40" name="Shape 1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Shape 14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44" name="Shape 14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48" name="Shape 148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49" name="Shape 1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52" name="Shape 15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24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24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2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56" name="Shape 15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accent6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PT Sans Narrow"/>
              <a:buNone/>
              <a:defRPr b="0" i="0" sz="5400" u="none" cap="none" strike="noStrike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buClr>
                <a:schemeClr val="dk2"/>
              </a:buClr>
              <a:buFont typeface="PT Sans Narrow"/>
              <a:buNone/>
              <a:defRPr b="0" sz="54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59" name="Shape 15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" name="Shape 16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Shape 163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42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42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64" name="Shape 164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b="0" i="0" sz="21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5" name="Shape 16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Font typeface="Open Sans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6" name="Shape 16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PT Sans Narrow"/>
              <a:buNone/>
              <a:defRPr b="0" i="0" sz="2400" u="none" cap="none" strike="noStrike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9" name="Shape 16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Shape 172"/>
          <p:cNvSpPr txBox="1"/>
          <p:nvPr>
            <p:ph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PT Sans Narrow"/>
              <a:buNone/>
              <a:defRPr b="1" i="0" sz="13000" u="none" cap="none" strike="noStrike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 algn="ctr">
              <a:spcBef>
                <a:spcPts val="0"/>
              </a:spcBef>
              <a:buClr>
                <a:schemeClr val="accent3"/>
              </a:buClr>
              <a:buFont typeface="PT Sans Narrow"/>
              <a:buNone/>
              <a:defRPr b="1" sz="13000">
                <a:solidFill>
                  <a:schemeClr val="accent3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74" name="Shape 17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u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uk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buClr>
                <a:schemeClr val="accent1"/>
              </a:buClr>
              <a:buSzPct val="1000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Open Sans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fld id="{00000000-1234-1234-1234-123412341234}" type="slidenum">
              <a:rPr lang="uk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indent="0" lvl="1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indent="0" lvl="2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indent="0" lvl="3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indent="0" lvl="4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indent="0" lvl="5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indent="0" lvl="6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indent="0" lvl="7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indent="0" lvl="8" rtl="0">
              <a:spcBef>
                <a:spcPts val="0"/>
              </a:spcBef>
              <a:buClr>
                <a:schemeClr val="accent1"/>
              </a:buClr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Open Sans"/>
              <a:buNone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3" name="Shape 12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Open Sans"/>
              <a:buNone/>
            </a:pPr>
            <a:fld id="{00000000-1234-1234-1234-123412341234}" type="slidenum">
              <a:rPr b="0" i="0" lang="uk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4.jpg"/><Relationship Id="rId4" Type="http://schemas.openxmlformats.org/officeDocument/2006/relationships/image" Target="../media/image01.png"/><Relationship Id="rId9" Type="http://schemas.openxmlformats.org/officeDocument/2006/relationships/image" Target="../media/image13.png"/><Relationship Id="rId5" Type="http://schemas.openxmlformats.org/officeDocument/2006/relationships/image" Target="../media/image03.png"/><Relationship Id="rId6" Type="http://schemas.openxmlformats.org/officeDocument/2006/relationships/image" Target="../media/image00.png"/><Relationship Id="rId7" Type="http://schemas.openxmlformats.org/officeDocument/2006/relationships/image" Target="../media/image02.png"/><Relationship Id="rId8" Type="http://schemas.openxmlformats.org/officeDocument/2006/relationships/image" Target="../media/image1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9.jpg"/><Relationship Id="rId4" Type="http://schemas.openxmlformats.org/officeDocument/2006/relationships/image" Target="../media/image07.png"/><Relationship Id="rId5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8.jpg"/><Relationship Id="rId4" Type="http://schemas.openxmlformats.org/officeDocument/2006/relationships/image" Target="../media/image07.png"/><Relationship Id="rId5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Relationship Id="rId4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22.jpg"/><Relationship Id="rId5" Type="http://schemas.openxmlformats.org/officeDocument/2006/relationships/image" Target="../media/image21.jpg"/><Relationship Id="rId6" Type="http://schemas.openxmlformats.org/officeDocument/2006/relationships/image" Target="../media/image2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Relationship Id="rId4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g"/><Relationship Id="rId4" Type="http://schemas.openxmlformats.org/officeDocument/2006/relationships/hyperlink" Target="mailto:valya.purich@gmail.com" TargetMode="External"/><Relationship Id="rId5" Type="http://schemas.openxmlformats.org/officeDocument/2006/relationships/hyperlink" Target="https://www.facebook.com/chasvel/" TargetMode="External"/><Relationship Id="rId6" Type="http://schemas.openxmlformats.org/officeDocument/2006/relationships/hyperlink" Target="https://vk.com/chasvel" TargetMode="External"/><Relationship Id="rId7" Type="http://schemas.openxmlformats.org/officeDocument/2006/relationships/image" Target="../media/image0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7739" y="4078662"/>
            <a:ext cx="748423" cy="61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7287" y="4175499"/>
            <a:ext cx="757369" cy="416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97550" y="4030037"/>
            <a:ext cx="680325" cy="707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37063" y="4030036"/>
            <a:ext cx="576317" cy="70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4562" y="4156462"/>
            <a:ext cx="680324" cy="45467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Shape 186"/>
          <p:cNvSpPr txBox="1"/>
          <p:nvPr/>
        </p:nvSpPr>
        <p:spPr>
          <a:xfrm>
            <a:off x="582600" y="614975"/>
            <a:ext cx="7978800" cy="27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3400"/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3400"/>
          </a:p>
          <a:p>
            <a:pPr lvl="0" rtl="0" algn="ctr">
              <a:spcBef>
                <a:spcPts val="0"/>
              </a:spcBef>
              <a:buNone/>
            </a:pPr>
            <a:r>
              <a:rPr b="1" lang="uk" sz="4800"/>
              <a:t>Час обирати велосипед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 sz="3000"/>
          </a:p>
          <a:p>
            <a:pPr lvl="0" rtl="0" algn="ctr">
              <a:spcBef>
                <a:spcPts val="0"/>
              </a:spcBef>
              <a:buNone/>
            </a:pPr>
            <a:r>
              <a:rPr b="1" lang="uk" sz="3000"/>
              <a:t>м. Павлоград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uk" sz="2400"/>
              <a:t>2016 рік</a:t>
            </a:r>
          </a:p>
        </p:txBody>
      </p:sp>
      <p:pic>
        <p:nvPicPr>
          <p:cNvPr id="187" name="Shape 18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022524" y="270825"/>
            <a:ext cx="1629300" cy="7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457200" y="224175"/>
            <a:ext cx="82296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1" i="0" lang="uk" sz="3000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Мета проекту: </a:t>
            </a:r>
          </a:p>
        </p:txBody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457200" y="1113625"/>
            <a:ext cx="8229600" cy="3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buNone/>
            </a:pPr>
            <a:r>
              <a:rPr b="1" lang="uk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</a:t>
            </a:r>
            <a:r>
              <a:rPr b="1" i="0" lang="uk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озробити Концепцію розвитку велосипедного руху та облаштування велоінфраструктури міста задля підвищення дорожньої безпеки, покращення здоров’я населення, якості повітря, більшої привабливості та якості міського середовища. </a:t>
            </a:r>
          </a:p>
        </p:txBody>
      </p:sp>
      <p:cxnSp>
        <p:nvCxnSpPr>
          <p:cNvPr id="194" name="Shape 194"/>
          <p:cNvCxnSpPr/>
          <p:nvPr/>
        </p:nvCxnSpPr>
        <p:spPr>
          <a:xfrm>
            <a:off x="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>
            <p:ph idx="1" type="body"/>
          </p:nvPr>
        </p:nvSpPr>
        <p:spPr>
          <a:xfrm>
            <a:off x="457200" y="1127250"/>
            <a:ext cx="8229600" cy="28890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Ключові етапи</a:t>
            </a:r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850" y="4241912"/>
            <a:ext cx="1009800" cy="5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Shape 2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72074" y="4241900"/>
            <a:ext cx="1228800" cy="555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Shape 202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/>
          <p:nvPr>
            <p:ph idx="1" type="body"/>
          </p:nvPr>
        </p:nvSpPr>
        <p:spPr>
          <a:xfrm>
            <a:off x="512900" y="740775"/>
            <a:ext cx="7999200" cy="3871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50000"/>
              </a:lnSpc>
              <a:spcBef>
                <a:spcPts val="352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Воркшопи з розробки велоконцепції</a:t>
            </a:r>
          </a:p>
          <a:p>
            <a:pPr indent="-419100" lvl="0" marL="457200" rtl="0">
              <a:lnSpc>
                <a:spcPct val="150000"/>
              </a:lnSpc>
              <a:spcBef>
                <a:spcPts val="352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зустрічей з членами робочої групи</a:t>
            </a:r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круглий стіл на тему: зменшення вуглецевих викидів за рахунок популяризації велосипеда, як транспорту</a:t>
            </a:r>
          </a:p>
          <a:p>
            <a:pPr indent="0" lvl="0" marL="0" rtl="0">
              <a:lnSpc>
                <a:spcPct val="115000"/>
              </a:lnSpc>
              <a:spcBef>
                <a:spcPts val="352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15000"/>
              </a:lnSpc>
              <a:spcBef>
                <a:spcPts val="352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8" name="Shape 208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1117025" y="447250"/>
            <a:ext cx="7161900" cy="44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uk" sz="3000"/>
              <a:t>анкетування - 271 респондент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uk" sz="3000"/>
              <a:t>підрахунок велосипедистів (квітень, вересень) - 10 перехресть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uk" sz="3000"/>
              <a:t>понад 30 волонтерів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type="title"/>
          </p:nvPr>
        </p:nvSpPr>
        <p:spPr>
          <a:xfrm>
            <a:off x="457200" y="2067450"/>
            <a:ext cx="8229600" cy="1008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uk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Основні заходи</a:t>
            </a:r>
          </a:p>
        </p:txBody>
      </p:sp>
      <p:pic>
        <p:nvPicPr>
          <p:cNvPr id="219" name="Shape 2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950" y="4247437"/>
            <a:ext cx="1009800" cy="5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14824" y="4247425"/>
            <a:ext cx="1228800" cy="555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Shape 221"/>
          <p:cNvCxnSpPr/>
          <p:nvPr/>
        </p:nvCxnSpPr>
        <p:spPr>
          <a:xfrm flipH="1" rot="10800000">
            <a:off x="0" y="5143500"/>
            <a:ext cx="9189900" cy="14100"/>
          </a:xfrm>
          <a:prstGeom prst="straightConnector1">
            <a:avLst/>
          </a:prstGeom>
          <a:noFill/>
          <a:ln cap="flat" cmpd="sng" w="76200">
            <a:solidFill>
              <a:srgbClr val="4DB6A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/>
        </p:nvSpPr>
        <p:spPr>
          <a:xfrm>
            <a:off x="310200" y="433275"/>
            <a:ext cx="85236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0" lang="uk" sz="3000" u="none" cap="none" strike="noStrike">
                <a:latin typeface="Arial"/>
                <a:ea typeface="Arial"/>
                <a:cs typeface="Arial"/>
                <a:sym typeface="Arial"/>
              </a:rPr>
              <a:t>Перший Велодень у Павлограді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153750" y="3578075"/>
            <a:ext cx="4668300" cy="12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SzPct val="100000"/>
              <a:buChar char="●"/>
            </a:pPr>
            <a:r>
              <a:rPr b="1" lang="uk" sz="3000"/>
              <a:t>понад 50 учасників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SzPct val="100000"/>
              <a:buChar char="●"/>
            </a:pPr>
            <a:r>
              <a:rPr b="1" lang="uk" sz="3000"/>
              <a:t>велопробіг</a:t>
            </a:r>
          </a:p>
          <a:p>
            <a:pPr lvl="0" rtl="0" algn="just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b="1" sz="3000"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2" name="Shape 232"/>
          <p:cNvCxnSpPr/>
          <p:nvPr/>
        </p:nvCxnSpPr>
        <p:spPr>
          <a:xfrm flipH="1" rot="10800000">
            <a:off x="0" y="5143500"/>
            <a:ext cx="9189900" cy="14100"/>
          </a:xfrm>
          <a:prstGeom prst="straightConnector1">
            <a:avLst/>
          </a:prstGeom>
          <a:noFill/>
          <a:ln cap="flat" cmpd="sng" w="76200">
            <a:solidFill>
              <a:srgbClr val="4DB6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Shape 233"/>
          <p:cNvSpPr txBox="1"/>
          <p:nvPr/>
        </p:nvSpPr>
        <p:spPr>
          <a:xfrm>
            <a:off x="5674625" y="2851300"/>
            <a:ext cx="3354300" cy="21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SzPct val="100000"/>
              <a:buChar char="●"/>
            </a:pPr>
            <a:r>
              <a:rPr b="1" lang="uk" sz="3000"/>
              <a:t>конкурси</a:t>
            </a: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buSzPct val="100000"/>
              <a:buChar char="●"/>
            </a:pPr>
            <a:r>
              <a:rPr b="1" lang="uk" sz="3000"/>
              <a:t>гонки</a:t>
            </a: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buSzPct val="100000"/>
              <a:buChar char="●"/>
            </a:pPr>
            <a:r>
              <a:rPr b="1" lang="uk" sz="3000"/>
              <a:t>велошкола</a:t>
            </a:r>
          </a:p>
          <a:p>
            <a:pPr indent="-419100" lvl="0" marL="457200" rtl="0" algn="just">
              <a:lnSpc>
                <a:spcPct val="115000"/>
              </a:lnSpc>
              <a:spcBef>
                <a:spcPts val="0"/>
              </a:spcBef>
              <a:buSzPct val="100000"/>
              <a:buChar char="●"/>
            </a:pPr>
            <a:r>
              <a:rPr b="1" lang="uk" sz="3000"/>
              <a:t>анкетування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type="title"/>
          </p:nvPr>
        </p:nvSpPr>
        <p:spPr>
          <a:xfrm>
            <a:off x="457200" y="0"/>
            <a:ext cx="8229600" cy="7971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«Велосипедом на роботу»</a:t>
            </a:r>
          </a:p>
        </p:txBody>
      </p:sp>
      <p:cxnSp>
        <p:nvCxnSpPr>
          <p:cNvPr id="239" name="Shape 239"/>
          <p:cNvCxnSpPr/>
          <p:nvPr/>
        </p:nvCxnSpPr>
        <p:spPr>
          <a:xfrm flipH="1" rot="10800000">
            <a:off x="0" y="5143500"/>
            <a:ext cx="9189900" cy="14100"/>
          </a:xfrm>
          <a:prstGeom prst="straightConnector1">
            <a:avLst/>
          </a:prstGeom>
          <a:noFill/>
          <a:ln cap="flat" cmpd="sng" w="76200">
            <a:solidFill>
              <a:srgbClr val="4DB6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" name="Shape 240"/>
          <p:cNvSpPr txBox="1"/>
          <p:nvPr/>
        </p:nvSpPr>
        <p:spPr>
          <a:xfrm>
            <a:off x="195700" y="1635300"/>
            <a:ext cx="4221000" cy="29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b="1" lang="uk" sz="3000"/>
              <a:t>червень - 10 осіб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3000"/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b="1" lang="uk" sz="3000"/>
              <a:t>вересень - 20 осіб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 sz="3000"/>
          </a:p>
        </p:txBody>
      </p:sp>
      <p:pic>
        <p:nvPicPr>
          <p:cNvPr descr="weQ0K4SCQEA2.jpg" id="241" name="Shape 2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8549" y="797100"/>
            <a:ext cx="4221000" cy="398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6" name="Shape 246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/>
          <p:nvPr>
            <p:ph idx="1" type="body"/>
          </p:nvPr>
        </p:nvSpPr>
        <p:spPr>
          <a:xfrm>
            <a:off x="120450" y="167725"/>
            <a:ext cx="8735400" cy="6570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«Безкоштовна велошкола»</a:t>
            </a:r>
          </a:p>
        </p:txBody>
      </p:sp>
      <p:cxnSp>
        <p:nvCxnSpPr>
          <p:cNvPr id="252" name="Shape 252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hmm64Ga4kM8.jpg" id="253" name="Shape 2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8700" y="925750"/>
            <a:ext cx="4306425" cy="347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 txBox="1"/>
          <p:nvPr/>
        </p:nvSpPr>
        <p:spPr>
          <a:xfrm>
            <a:off x="796700" y="1094350"/>
            <a:ext cx="32805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SzPct val="100000"/>
              <a:buChar char="●"/>
            </a:pPr>
            <a:r>
              <a:rPr b="1" lang="uk" sz="2400"/>
              <a:t>68 осіб пройшли навчання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indent="-381000" lvl="0" marL="457200" rtl="0">
              <a:spcBef>
                <a:spcPts val="0"/>
              </a:spcBef>
              <a:buSzPct val="100000"/>
              <a:buChar char="●"/>
            </a:pPr>
            <a:r>
              <a:rPr b="1" lang="uk" sz="2400"/>
              <a:t>46 отримали велоправа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indent="-381000" lvl="0" marL="457200" rtl="0">
              <a:spcBef>
                <a:spcPts val="0"/>
              </a:spcBef>
              <a:buSzPct val="100000"/>
              <a:buChar char="●"/>
            </a:pPr>
            <a:r>
              <a:rPr b="1" lang="uk" sz="2400"/>
              <a:t>9 новачків </a:t>
            </a:r>
            <a:r>
              <a:rPr b="1" lang="uk" sz="2400"/>
              <a:t>пересіли на вело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74BTT31aOo.jpg" id="259" name="Shape 2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0325" y="842799"/>
            <a:ext cx="2552574" cy="328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Shape 260"/>
          <p:cNvSpPr txBox="1"/>
          <p:nvPr>
            <p:ph idx="1" type="body"/>
          </p:nvPr>
        </p:nvSpPr>
        <p:spPr>
          <a:xfrm>
            <a:off x="508100" y="281425"/>
            <a:ext cx="7746600" cy="5400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uk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Наші велотренери</a:t>
            </a:r>
          </a:p>
        </p:txBody>
      </p:sp>
      <p:pic>
        <p:nvPicPr>
          <p:cNvPr descr="I1fdZ4IV2GY.jpg" id="261" name="Shape 2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8375" y="842775"/>
            <a:ext cx="2667275" cy="35071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Shape 262"/>
          <p:cNvCxnSpPr/>
          <p:nvPr/>
        </p:nvCxnSpPr>
        <p:spPr>
          <a:xfrm flipH="1" rot="10800000">
            <a:off x="0" y="5143500"/>
            <a:ext cx="9189900" cy="14100"/>
          </a:xfrm>
          <a:prstGeom prst="straightConnector1">
            <a:avLst/>
          </a:prstGeom>
          <a:noFill/>
          <a:ln cap="flat" cmpd="sng" w="76200">
            <a:solidFill>
              <a:srgbClr val="4DB6AC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0WuK53jdLmA.jpg" id="263" name="Shape 2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868" y="907524"/>
            <a:ext cx="2494832" cy="328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 txBox="1"/>
          <p:nvPr/>
        </p:nvSpPr>
        <p:spPr>
          <a:xfrm>
            <a:off x="83850" y="4349925"/>
            <a:ext cx="28629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uk" sz="1800"/>
              <a:t>Анастасія Малік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3238375" y="4481199"/>
            <a:ext cx="27555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uk" sz="1800"/>
              <a:t>Дмитро Грот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6233725" y="4323950"/>
            <a:ext cx="26673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uk" sz="1800"/>
              <a:t>Дмитро Московець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/>
          <p:nvPr>
            <p:ph type="title"/>
          </p:nvPr>
        </p:nvSpPr>
        <p:spPr>
          <a:xfrm>
            <a:off x="457200" y="172325"/>
            <a:ext cx="82296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Велопарад дівчат</a:t>
            </a:r>
          </a:p>
        </p:txBody>
      </p:sp>
      <p:cxnSp>
        <p:nvCxnSpPr>
          <p:cNvPr id="272" name="Shape 272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Shape 273"/>
          <p:cNvSpPr txBox="1"/>
          <p:nvPr/>
        </p:nvSpPr>
        <p:spPr>
          <a:xfrm>
            <a:off x="5339175" y="1453600"/>
            <a:ext cx="3804600" cy="29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SzPct val="100000"/>
              <a:buChar char="●"/>
            </a:pPr>
            <a:r>
              <a:rPr b="1" lang="uk" sz="2400"/>
              <a:t>понад 30 учасниць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indent="-381000" lvl="0" marL="457200" rtl="0">
              <a:spcBef>
                <a:spcPts val="0"/>
              </a:spcBef>
              <a:buSzPct val="100000"/>
              <a:buChar char="●"/>
            </a:pPr>
            <a:r>
              <a:rPr b="1" lang="uk" sz="2400"/>
              <a:t>3 новачки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indent="-381000" lvl="0" marL="457200">
              <a:spcBef>
                <a:spcPts val="0"/>
              </a:spcBef>
              <a:buSzPct val="100000"/>
              <a:buChar char="●"/>
            </a:pPr>
            <a:r>
              <a:rPr b="1" lang="uk" sz="2400"/>
              <a:t>безліч листів-подяк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 sz="2400"/>
          </a:p>
        </p:txBody>
      </p:sp>
      <p:pic>
        <p:nvPicPr>
          <p:cNvPr descr="ClzIQEwYqpM.jpg" id="274" name="Shape 2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600" y="1224453"/>
            <a:ext cx="5140575" cy="3404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9" name="Shape 279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/>
          <p:nvPr>
            <p:ph type="title"/>
          </p:nvPr>
        </p:nvSpPr>
        <p:spPr>
          <a:xfrm>
            <a:off x="457200" y="0"/>
            <a:ext cx="8229600" cy="782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Велоекскурсія на Майдан</a:t>
            </a:r>
          </a:p>
        </p:txBody>
      </p:sp>
      <p:sp>
        <p:nvSpPr>
          <p:cNvPr id="285" name="Shape 285"/>
          <p:cNvSpPr txBox="1"/>
          <p:nvPr>
            <p:ph idx="1" type="body"/>
          </p:nvPr>
        </p:nvSpPr>
        <p:spPr>
          <a:xfrm>
            <a:off x="457200" y="3033000"/>
            <a:ext cx="5636700" cy="1872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50 дітей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школи</a:t>
            </a:r>
          </a:p>
          <a:p>
            <a:pPr indent="-419100" lvl="0" marL="45720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два населених пункти</a:t>
            </a:r>
          </a:p>
        </p:txBody>
      </p:sp>
      <p:pic>
        <p:nvPicPr>
          <p:cNvPr descr="tsow27UaTJM1.jpg" id="286" name="Shape 2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8175" y="1942799"/>
            <a:ext cx="2493050" cy="3032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7" name="Shape 287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/>
          <p:nvPr>
            <p:ph type="title"/>
          </p:nvPr>
        </p:nvSpPr>
        <p:spPr>
          <a:xfrm>
            <a:off x="457200" y="0"/>
            <a:ext cx="8229600" cy="698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Святкування ЄТМ</a:t>
            </a:r>
          </a:p>
        </p:txBody>
      </p:sp>
      <p:cxnSp>
        <p:nvCxnSpPr>
          <p:cNvPr id="293" name="Shape 293"/>
          <p:cNvCxnSpPr/>
          <p:nvPr/>
        </p:nvCxnSpPr>
        <p:spPr>
          <a:xfrm flipH="1" rot="10800000">
            <a:off x="0" y="5143500"/>
            <a:ext cx="9189900" cy="14100"/>
          </a:xfrm>
          <a:prstGeom prst="straightConnector1">
            <a:avLst/>
          </a:prstGeom>
          <a:noFill/>
          <a:ln cap="flat" cmpd="sng" w="76200">
            <a:solidFill>
              <a:srgbClr val="4DB6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" name="Shape 294"/>
          <p:cNvSpPr txBox="1"/>
          <p:nvPr/>
        </p:nvSpPr>
        <p:spPr>
          <a:xfrm>
            <a:off x="4989750" y="768725"/>
            <a:ext cx="4154400" cy="40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b="1" lang="uk" sz="3000"/>
              <a:t>підписання Хартії ЄТМ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3000"/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b="1" lang="uk" sz="3000"/>
              <a:t>велопарад з відомою особою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3000"/>
          </a:p>
          <a:p>
            <a:pPr indent="-419100" lvl="0" marL="457200" rtl="0">
              <a:spcBef>
                <a:spcPts val="0"/>
              </a:spcBef>
              <a:buSzPct val="100000"/>
              <a:buChar char="●"/>
            </a:pPr>
            <a:r>
              <a:rPr b="1" lang="uk" sz="3000"/>
              <a:t>всесвітній день без авто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3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>
            <p:ph type="title"/>
          </p:nvPr>
        </p:nvSpPr>
        <p:spPr>
          <a:xfrm>
            <a:off x="503175" y="0"/>
            <a:ext cx="8640600" cy="75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Велопарад з відомою особою </a:t>
            </a:r>
          </a:p>
        </p:txBody>
      </p:sp>
      <p:cxnSp>
        <p:nvCxnSpPr>
          <p:cNvPr id="300" name="Shape 300"/>
          <p:cNvCxnSpPr/>
          <p:nvPr/>
        </p:nvCxnSpPr>
        <p:spPr>
          <a:xfrm flipH="1" rot="10800000">
            <a:off x="0" y="5143500"/>
            <a:ext cx="9189900" cy="14100"/>
          </a:xfrm>
          <a:prstGeom prst="straightConnector1">
            <a:avLst/>
          </a:prstGeom>
          <a:noFill/>
          <a:ln cap="flat" cmpd="sng" w="76200">
            <a:solidFill>
              <a:srgbClr val="4DB6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1" name="Shape 301"/>
          <p:cNvSpPr txBox="1"/>
          <p:nvPr/>
        </p:nvSpPr>
        <p:spPr>
          <a:xfrm>
            <a:off x="167725" y="2991050"/>
            <a:ext cx="7565700" cy="19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00000"/>
              </a:lnSpc>
              <a:spcBef>
                <a:spcPts val="0"/>
              </a:spcBef>
              <a:buClr>
                <a:srgbClr val="1D2129"/>
              </a:buClr>
              <a:buSzPct val="100000"/>
              <a:buChar char="●"/>
            </a:pPr>
            <a:r>
              <a:rPr b="1" lang="uk" sz="3000">
                <a:solidFill>
                  <a:srgbClr val="1D2129"/>
                </a:solidFill>
              </a:rPr>
              <a:t>депутат Верховної ради України</a:t>
            </a:r>
          </a:p>
          <a:p>
            <a:pPr indent="-419100" lvl="0" marL="457200" rtl="0">
              <a:lnSpc>
                <a:spcPct val="100000"/>
              </a:lnSpc>
              <a:spcBef>
                <a:spcPts val="0"/>
              </a:spcBef>
              <a:buClr>
                <a:srgbClr val="1D2129"/>
              </a:buClr>
              <a:buSzPct val="100000"/>
              <a:buChar char="●"/>
            </a:pPr>
            <a:r>
              <a:rPr b="1" lang="uk" sz="3000">
                <a:solidFill>
                  <a:srgbClr val="1D2129"/>
                </a:solidFill>
              </a:rPr>
              <a:t>Павлоградський міський голова</a:t>
            </a:r>
          </a:p>
          <a:p>
            <a:pPr indent="-419100" lvl="0" marL="457200" rtl="0">
              <a:lnSpc>
                <a:spcPct val="100000"/>
              </a:lnSpc>
              <a:spcBef>
                <a:spcPts val="0"/>
              </a:spcBef>
              <a:buClr>
                <a:srgbClr val="1D2129"/>
              </a:buClr>
              <a:buSzPct val="100000"/>
              <a:buChar char="●"/>
            </a:pPr>
            <a:r>
              <a:rPr b="1" lang="uk" sz="3000">
                <a:solidFill>
                  <a:srgbClr val="1D2129"/>
                </a:solidFill>
              </a:rPr>
              <a:t>секретар міської ради</a:t>
            </a:r>
          </a:p>
          <a:p>
            <a:pPr indent="-419100" lvl="0" marL="457200" rtl="0">
              <a:lnSpc>
                <a:spcPct val="100000"/>
              </a:lnSpc>
              <a:spcBef>
                <a:spcPts val="0"/>
              </a:spcBef>
              <a:buClr>
                <a:srgbClr val="1D2129"/>
              </a:buClr>
              <a:buSzPct val="100000"/>
              <a:buChar char="●"/>
            </a:pPr>
            <a:r>
              <a:rPr b="1" lang="uk" sz="3000">
                <a:solidFill>
                  <a:srgbClr val="1D2129"/>
                </a:solidFill>
              </a:rPr>
              <a:t>заступник міського голови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rgbClr val="1D2129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050">
              <a:solidFill>
                <a:srgbClr val="1D2129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6" name="Shape 306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/>
          <p:nvPr>
            <p:ph type="title"/>
          </p:nvPr>
        </p:nvSpPr>
        <p:spPr>
          <a:xfrm>
            <a:off x="457200" y="0"/>
            <a:ext cx="8229600" cy="628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uk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Результати</a:t>
            </a:r>
          </a:p>
        </p:txBody>
      </p:sp>
      <p:sp>
        <p:nvSpPr>
          <p:cNvPr id="312" name="Shape 312"/>
          <p:cNvSpPr txBox="1"/>
          <p:nvPr>
            <p:ph idx="1" type="body"/>
          </p:nvPr>
        </p:nvSpPr>
        <p:spPr>
          <a:xfrm>
            <a:off x="0" y="548425"/>
            <a:ext cx="4176000" cy="4486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понад 300 учасників 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 заходів 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робоча група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Концепція 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 партнерів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 новачків пересіли на вело</a:t>
            </a:r>
          </a:p>
          <a:p>
            <a:pPr indent="-381000" lvl="0" marL="45720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парковка біля міськради</a:t>
            </a:r>
          </a:p>
        </p:txBody>
      </p:sp>
      <p:sp>
        <p:nvSpPr>
          <p:cNvPr id="313" name="Shape 313"/>
          <p:cNvSpPr txBox="1"/>
          <p:nvPr>
            <p:ph idx="1" type="body"/>
          </p:nvPr>
        </p:nvSpPr>
        <p:spPr>
          <a:xfrm>
            <a:off x="4176000" y="548425"/>
            <a:ext cx="4871700" cy="4486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участь у двох міських заходах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співпраця з двома школами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 публікацій у друкованих ЗМІ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46 публікацій в електронних ЗМІ</a:t>
            </a:r>
          </a:p>
          <a:p>
            <a:pPr indent="-3810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</a:pPr>
            <a:r>
              <a:rPr b="1" lang="uk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 відеосюжетів на місцевих каналах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4" name="Shape 314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9" name="Shape 319"/>
          <p:cNvCxnSpPr/>
          <p:nvPr/>
        </p:nvCxnSpPr>
        <p:spPr>
          <a:xfrm>
            <a:off x="-8700" y="5143500"/>
            <a:ext cx="9161400" cy="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Shape 320"/>
          <p:cNvSpPr txBox="1"/>
          <p:nvPr/>
        </p:nvSpPr>
        <p:spPr>
          <a:xfrm>
            <a:off x="1257925" y="1984725"/>
            <a:ext cx="5758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i="1" lang="uk" sz="3600"/>
              <a:t>Дякуємо за увагу!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3268200" y="3307250"/>
            <a:ext cx="5758500" cy="16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139700" lvl="0" marL="3429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2400"/>
              <a:t>Валентина Пурич</a:t>
            </a:r>
          </a:p>
          <a:p>
            <a:pPr indent="-139700" lvl="0" marL="3429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2400"/>
              <a:t>ГО “ВАсоП”</a:t>
            </a:r>
          </a:p>
          <a:p>
            <a:pPr indent="-139700" lvl="0" marL="3429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2400"/>
              <a:t>      </a:t>
            </a:r>
            <a:r>
              <a:rPr b="1" i="1" lang="uk" sz="1800"/>
              <a:t>т. 0505891580</a:t>
            </a:r>
            <a:r>
              <a:rPr b="1" i="1" lang="uk" sz="2400"/>
              <a:t>        </a:t>
            </a:r>
          </a:p>
          <a:p>
            <a:pPr indent="-139700" lvl="0" marL="3429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800" u="sng">
                <a:solidFill>
                  <a:srgbClr val="0000FF"/>
                </a:solidFill>
                <a:hlinkClick r:id="rId4"/>
              </a:rPr>
              <a:t>valya.purich@gmail.com</a:t>
            </a:r>
          </a:p>
          <a:p>
            <a: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800" u="sng">
                <a:solidFill>
                  <a:srgbClr val="0000FF"/>
                </a:solidFill>
                <a:hlinkClick r:id="rId5"/>
              </a:rPr>
              <a:t>https://www.facebook.com/chasvel/</a:t>
            </a:r>
          </a:p>
          <a:p>
            <a: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800" u="sng">
                <a:solidFill>
                  <a:srgbClr val="0000FF"/>
                </a:solidFill>
                <a:hlinkClick r:id="rId6"/>
              </a:rPr>
              <a:t>https://vk.com/chasvel</a:t>
            </a:r>
          </a:p>
          <a:p>
            <a: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22" name="Shape 3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4950" y="4247437"/>
            <a:ext cx="1009800" cy="55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